
<file path=[Content_Types].xml><?xml version="1.0" encoding="utf-8"?>
<Types xmlns="http://schemas.openxmlformats.org/package/2006/content-types">
  <Default Extension="jpeg" ContentType="image/jpeg"/>
  <Default Extension="JPG" ContentType="image/.jp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63" r:id="rId3"/>
    <p:sldId id="520" r:id="rId5"/>
    <p:sldId id="521" r:id="rId6"/>
    <p:sldId id="522" r:id="rId7"/>
    <p:sldId id="523" r:id="rId8"/>
    <p:sldId id="524" r:id="rId9"/>
    <p:sldId id="525" r:id="rId10"/>
    <p:sldId id="526" r:id="rId11"/>
    <p:sldId id="527" r:id="rId12"/>
    <p:sldId id="528" r:id="rId13"/>
    <p:sldId id="529" r:id="rId14"/>
    <p:sldId id="530" r:id="rId15"/>
    <p:sldId id="531" r:id="rId16"/>
    <p:sldId id="532" r:id="rId17"/>
    <p:sldId id="533" r:id="rId18"/>
    <p:sldId id="534" r:id="rId19"/>
    <p:sldId id="535" r:id="rId20"/>
    <p:sldId id="536" r:id="rId21"/>
    <p:sldId id="537" r:id="rId22"/>
    <p:sldId id="538" r:id="rId23"/>
    <p:sldId id="539" r:id="rId24"/>
    <p:sldId id="540" r:id="rId25"/>
    <p:sldId id="541" r:id="rId26"/>
    <p:sldId id="542" r:id="rId27"/>
    <p:sldId id="543" r:id="rId28"/>
    <p:sldId id="544" r:id="rId29"/>
    <p:sldId id="545" r:id="rId30"/>
    <p:sldId id="546" r:id="rId31"/>
    <p:sldId id="547" r:id="rId32"/>
    <p:sldId id="548" r:id="rId33"/>
    <p:sldId id="549" r:id="rId34"/>
    <p:sldId id="550" r:id="rId35"/>
    <p:sldId id="551" r:id="rId36"/>
    <p:sldId id="552" r:id="rId37"/>
    <p:sldId id="563" r:id="rId38"/>
    <p:sldId id="553" r:id="rId39"/>
    <p:sldId id="554" r:id="rId40"/>
    <p:sldId id="555" r:id="rId41"/>
    <p:sldId id="556" r:id="rId42"/>
    <p:sldId id="557" r:id="rId43"/>
    <p:sldId id="558" r:id="rId44"/>
    <p:sldId id="559" r:id="rId45"/>
    <p:sldId id="560" r:id="rId46"/>
    <p:sldId id="464" r:id="rId4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ve.zhu@fit2cloud.com"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7B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86"/>
    <p:restoredTop sz="95827"/>
  </p:normalViewPr>
  <p:slideViewPr>
    <p:cSldViewPr snapToGrid="0" snapToObjects="1">
      <p:cViewPr varScale="1">
        <p:scale>
          <a:sx n="64" d="100"/>
          <a:sy n="64" d="100"/>
        </p:scale>
        <p:origin x="9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commentAuthors" Target="commentAuthors.xml"/><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p:txBody>
      </p:sp>
      <p:sp>
        <p:nvSpPr>
          <p:cNvPr id="147" name="Shape 147"/>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defRPr/>
            </a:pPr>
            <a:endParaRPr kumimoji="1"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defTabSz="457200" rtl="0" latinLnBrk="0">
              <a:lnSpc>
                <a:spcPct val="118000"/>
              </a:lnSpc>
            </a:pPr>
            <a:endParaRPr kumimoji="1"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defTabSz="457200" rtl="0" latinLnBrk="0">
              <a:lnSpc>
                <a:spcPct val="118000"/>
              </a:lnSpc>
            </a:pPr>
            <a:endParaRPr kumimoji="1"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defTabSz="457200" rtl="0" latinLnBrk="0">
              <a:lnSpc>
                <a:spcPct val="118000"/>
              </a:lnSpc>
            </a:pPr>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defTabSz="457200" rtl="0" latinLnBrk="0">
              <a:lnSpc>
                <a:spcPct val="118000"/>
              </a:lnSpc>
            </a:pPr>
            <a:endParaRPr kumimoji="1"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p:cSld name="标题与副标题">
    <p:spTree>
      <p:nvGrpSpPr>
        <p:cNvPr id="1" name=""/>
        <p:cNvGrpSpPr/>
        <p:nvPr/>
      </p:nvGrpSpPr>
      <p:grpSpPr>
        <a:xfrm>
          <a:off x="0" y="0"/>
          <a:ext cx="0" cy="0"/>
          <a:chOff x="0" y="0"/>
          <a:chExt cx="0" cy="0"/>
        </a:xfrm>
      </p:grpSpPr>
      <p:sp>
        <p:nvSpPr>
          <p:cNvPr id="14" name="标题文本"/>
          <p:cNvSpPr txBox="1">
            <a:spLocks noGrp="1"/>
          </p:cNvSpPr>
          <p:nvPr>
            <p:ph type="title" hasCustomPrompt="1"/>
          </p:nvPr>
        </p:nvSpPr>
        <p:spPr>
          <a:xfrm>
            <a:off x="4833937" y="2303859"/>
            <a:ext cx="14716126" cy="4643438"/>
          </a:xfrm>
          <a:prstGeom prst="rect">
            <a:avLst/>
          </a:prstGeom>
        </p:spPr>
        <p:txBody>
          <a:bodyPr anchor="b"/>
          <a:lstStyle/>
          <a:p>
            <a:r>
              <a:t>标题文本</a:t>
            </a:r>
          </a:p>
        </p:txBody>
      </p:sp>
      <p:sp>
        <p:nvSpPr>
          <p:cNvPr id="15" name="正文级别 1…"/>
          <p:cNvSpPr txBox="1">
            <a:spLocks noGrp="1"/>
          </p:cNvSpPr>
          <p:nvPr>
            <p:ph type="body" sz="quarter" idx="1" hasCustomPrompt="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正文级别 1</a:t>
            </a:r>
          </a:p>
          <a:p>
            <a:pPr lvl="1"/>
            <a:r>
              <a:t>正文级别 2</a:t>
            </a:r>
          </a:p>
          <a:p>
            <a:pPr lvl="2"/>
            <a:r>
              <a:t>正文级别 3</a:t>
            </a:r>
          </a:p>
          <a:p>
            <a:pPr lvl="3"/>
            <a:r>
              <a:t>正文级别 4</a:t>
            </a:r>
          </a:p>
          <a:p>
            <a:pPr lvl="4"/>
            <a:r>
              <a:t>正文级别 5</a:t>
            </a:r>
          </a:p>
        </p:txBody>
      </p:sp>
      <p:sp>
        <p:nvSpPr>
          <p:cNvPr id="16" name="幻灯片编号"/>
          <p:cNvSpPr txBox="1">
            <a:spLocks noGrp="1"/>
          </p:cNvSpPr>
          <p:nvPr>
            <p:ph type="sldNum" sz="quarter" idx="2"/>
          </p:nvPr>
        </p:nvSpPr>
        <p:spPr>
          <a:prstGeom prst="rect">
            <a:avLst/>
          </a:prstGeom>
        </p:spPr>
        <p:txBody>
          <a:bodyPr/>
          <a:lstStyle>
            <a:lvl1pPr>
              <a:defRPr>
                <a:latin typeface="Helvetica Neue Thin" panose="02000503000000020004"/>
                <a:ea typeface="Helvetica Neue Thin" panose="02000503000000020004"/>
                <a:cs typeface="Helvetica Neue Thin" panose="02000503000000020004"/>
                <a:sym typeface="Helvetica Neue Thin" panose="02000503000000020004"/>
              </a:defRPr>
            </a:lvl1p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112" name="FIT2CLOUD飞致云 logo 蓝色 无空白.png" descr="FIT2CLOUD飞致云 logo 蓝色 无空白.png"/>
          <p:cNvPicPr>
            <a:picLocks noChangeAspect="1"/>
          </p:cNvPicPr>
          <p:nvPr/>
        </p:nvPicPr>
        <p:blipFill>
          <a:blip r:embed="rId2"/>
          <a:stretch>
            <a:fillRect/>
          </a:stretch>
        </p:blipFill>
        <p:spPr>
          <a:xfrm>
            <a:off x="18227447" y="762000"/>
            <a:ext cx="5461001" cy="566743"/>
          </a:xfrm>
          <a:prstGeom prst="rect">
            <a:avLst/>
          </a:prstGeom>
          <a:ln w="12700">
            <a:miter lim="400000"/>
            <a:headEnd/>
            <a:tailEnd/>
          </a:ln>
        </p:spPr>
      </p:pic>
      <p:sp>
        <p:nvSpPr>
          <p:cNvPr id="1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p:cSld name="项目符号">
    <p:spTree>
      <p:nvGrpSpPr>
        <p:cNvPr id="1" name=""/>
        <p:cNvGrpSpPr/>
        <p:nvPr/>
      </p:nvGrpSpPr>
      <p:grpSpPr>
        <a:xfrm>
          <a:off x="0" y="0"/>
          <a:ext cx="0" cy="0"/>
          <a:chOff x="0" y="0"/>
          <a:chExt cx="0" cy="0"/>
        </a:xfrm>
      </p:grpSpPr>
      <p:pic>
        <p:nvPicPr>
          <p:cNvPr id="120" name="2@2x.png" descr="2@2x.png"/>
          <p:cNvPicPr>
            <a:picLocks noChangeAspect="1"/>
          </p:cNvPicPr>
          <p:nvPr/>
        </p:nvPicPr>
        <p:blipFill>
          <a:blip r:embed="rId2"/>
          <a:stretch>
            <a:fillRect/>
          </a:stretch>
        </p:blipFill>
        <p:spPr>
          <a:xfrm>
            <a:off x="1275397" y="1029012"/>
            <a:ext cx="5033353" cy="525461"/>
          </a:xfrm>
          <a:prstGeom prst="rect">
            <a:avLst/>
          </a:prstGeom>
          <a:ln w="12700">
            <a:miter lim="400000"/>
            <a:headEnd/>
            <a:tailEnd/>
          </a:ln>
        </p:spPr>
      </p:pic>
      <p:pic>
        <p:nvPicPr>
          <p:cNvPr id="121" name="图片 1" descr="图片 1"/>
          <p:cNvPicPr>
            <a:picLocks noChangeAspect="1"/>
          </p:cNvPicPr>
          <p:nvPr/>
        </p:nvPicPr>
        <p:blipFill>
          <a:blip r:embed="rId3"/>
          <a:stretch>
            <a:fillRect/>
          </a:stretch>
        </p:blipFill>
        <p:spPr>
          <a:xfrm>
            <a:off x="0" y="0"/>
            <a:ext cx="24387811" cy="13716636"/>
          </a:xfrm>
          <a:prstGeom prst="rect">
            <a:avLst/>
          </a:prstGeom>
          <a:ln w="12700">
            <a:miter lim="400000"/>
            <a:headEnd/>
            <a:tailEnd/>
          </a:ln>
        </p:spPr>
      </p:pic>
      <p:pic>
        <p:nvPicPr>
          <p:cNvPr id="122" name="2@2x.png" descr="2@2x.png"/>
          <p:cNvPicPr>
            <a:picLocks noChangeAspect="1"/>
          </p:cNvPicPr>
          <p:nvPr/>
        </p:nvPicPr>
        <p:blipFill>
          <a:blip r:embed="rId2"/>
          <a:stretch>
            <a:fillRect/>
          </a:stretch>
        </p:blipFill>
        <p:spPr>
          <a:xfrm>
            <a:off x="848042" y="723577"/>
            <a:ext cx="5033353" cy="525462"/>
          </a:xfrm>
          <a:prstGeom prst="rect">
            <a:avLst/>
          </a:prstGeom>
          <a:ln w="12700">
            <a:miter lim="400000"/>
            <a:headEnd/>
            <a:tailEnd/>
          </a:ln>
        </p:spPr>
      </p:pic>
      <p:sp>
        <p:nvSpPr>
          <p:cNvPr id="12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p:cSld name="标题与副标题">
    <p:spTree>
      <p:nvGrpSpPr>
        <p:cNvPr id="1" name=""/>
        <p:cNvGrpSpPr/>
        <p:nvPr/>
      </p:nvGrpSpPr>
      <p:grpSpPr>
        <a:xfrm>
          <a:off x="0" y="0"/>
          <a:ext cx="0" cy="0"/>
          <a:chOff x="0" y="0"/>
          <a:chExt cx="0" cy="0"/>
        </a:xfrm>
      </p:grpSpPr>
      <p:sp>
        <p:nvSpPr>
          <p:cNvPr id="130" name="幻灯片编号"/>
          <p:cNvSpPr txBox="1">
            <a:spLocks noGrp="1"/>
          </p:cNvSpPr>
          <p:nvPr>
            <p:ph type="sldNum" sz="quarter" idx="2"/>
          </p:nvPr>
        </p:nvSpPr>
        <p:spPr>
          <a:prstGeom prst="rect">
            <a:avLst/>
          </a:prstGeom>
        </p:spPr>
        <p:txBody>
          <a:bodyPr/>
          <a:lstStyle>
            <a:lvl1pPr>
              <a:defRPr>
                <a:latin typeface="Helvetica Neue Thin" panose="02000503000000020004"/>
                <a:ea typeface="Helvetica Neue Thin" panose="02000503000000020004"/>
                <a:cs typeface="Helvetica Neue Thin" panose="02000503000000020004"/>
                <a:sym typeface="Helvetica Neue Thin" panose="02000503000000020004"/>
              </a:defRPr>
            </a:lvl1pPr>
          </a:lstStyle>
          <a:p>
            <a:fld id="{86CB4B4D-7CA3-9044-876B-883B54F8677D}" type="slidenum">
              <a:rPr/>
            </a:fld>
            <a:endParaRPr/>
          </a:p>
        </p:txBody>
      </p:sp>
      <p:pic>
        <p:nvPicPr>
          <p:cNvPr id="131" name="ppt-1080X1920-ǳɫ-13.jpg" descr="ppt-1080X1920-ǳɫ-13.jp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sp>
        <p:nvSpPr>
          <p:cNvPr id="132" name="形状"/>
          <p:cNvSpPr/>
          <p:nvPr/>
        </p:nvSpPr>
        <p:spPr>
          <a:xfrm rot="5400000">
            <a:off x="1706523" y="-1907064"/>
            <a:ext cx="5234054" cy="8888470"/>
          </a:xfrm>
          <a:custGeom>
            <a:avLst/>
            <a:gdLst/>
            <a:ahLst/>
            <a:cxnLst>
              <a:cxn ang="0">
                <a:pos x="wd2" y="hd2"/>
              </a:cxn>
              <a:cxn ang="5400000">
                <a:pos x="wd2" y="hd2"/>
              </a:cxn>
              <a:cxn ang="10800000">
                <a:pos x="wd2" y="hd2"/>
              </a:cxn>
              <a:cxn ang="16200000">
                <a:pos x="wd2" y="hd2"/>
              </a:cxn>
            </a:cxnLst>
            <a:rect l="0" t="0" r="r" b="b"/>
            <a:pathLst>
              <a:path w="21600" h="21600" extrusionOk="0">
                <a:moveTo>
                  <a:pt x="26" y="0"/>
                </a:moveTo>
                <a:lnTo>
                  <a:pt x="0" y="21465"/>
                </a:lnTo>
                <a:lnTo>
                  <a:pt x="21600" y="21600"/>
                </a:lnTo>
                <a:cubicBezTo>
                  <a:pt x="17906" y="17856"/>
                  <a:pt x="14195" y="14118"/>
                  <a:pt x="10466" y="10387"/>
                </a:cubicBezTo>
                <a:cubicBezTo>
                  <a:pt x="7001" y="6919"/>
                  <a:pt x="3521" y="3457"/>
                  <a:pt x="26" y="0"/>
                </a:cubicBezTo>
                <a:close/>
              </a:path>
            </a:pathLst>
          </a:custGeom>
          <a:solidFill>
            <a:schemeClr val="accent2">
              <a:hueOff val="167855"/>
              <a:satOff val="17755"/>
              <a:lumOff val="-16664"/>
              <a:alpha val="90000"/>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139" name="FIT2CLOUD飞致云 logo 蓝色 无空白.png" descr="FIT2CLOUD飞致云 logo 蓝色 无空白.png"/>
          <p:cNvPicPr>
            <a:picLocks noChangeAspect="1"/>
          </p:cNvPicPr>
          <p:nvPr/>
        </p:nvPicPr>
        <p:blipFill>
          <a:blip r:embed="rId2"/>
          <a:stretch>
            <a:fillRect/>
          </a:stretch>
        </p:blipFill>
        <p:spPr>
          <a:xfrm>
            <a:off x="18227447" y="762000"/>
            <a:ext cx="5461001" cy="566743"/>
          </a:xfrm>
          <a:prstGeom prst="rect">
            <a:avLst/>
          </a:prstGeom>
          <a:ln w="12700">
            <a:miter lim="400000"/>
            <a:headEnd/>
            <a:tailEnd/>
          </a:ln>
        </p:spPr>
      </p:pic>
      <p:sp>
        <p:nvSpPr>
          <p:cNvPr id="14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照片 - 水平">
    <p:spTree>
      <p:nvGrpSpPr>
        <p:cNvPr id="1" name=""/>
        <p:cNvGrpSpPr/>
        <p:nvPr/>
      </p:nvGrpSpPr>
      <p:grpSpPr>
        <a:xfrm>
          <a:off x="0" y="0"/>
          <a:ext cx="0" cy="0"/>
          <a:chOff x="0" y="0"/>
          <a:chExt cx="0" cy="0"/>
        </a:xfrm>
      </p:grpSpPr>
      <p:sp>
        <p:nvSpPr>
          <p:cNvPr id="23" name="图像"/>
          <p:cNvSpPr>
            <a:spLocks noGrp="1"/>
          </p:cNvSpPr>
          <p:nvPr>
            <p:ph type="pic" sz="half" idx="21"/>
          </p:nvPr>
        </p:nvSpPr>
        <p:spPr>
          <a:xfrm>
            <a:off x="5329062" y="406546"/>
            <a:ext cx="13716003" cy="9148765"/>
          </a:xfrm>
          <a:prstGeom prst="rect">
            <a:avLst/>
          </a:prstGeom>
        </p:spPr>
        <p:txBody>
          <a:bodyPr lIns="91439" tIns="45719" rIns="91439" bIns="45719" anchor="t">
            <a:noAutofit/>
          </a:bodyPr>
          <a:lstStyle/>
          <a:p/>
        </p:txBody>
      </p:sp>
      <p:sp>
        <p:nvSpPr>
          <p:cNvPr id="24" name="标题文本"/>
          <p:cNvSpPr txBox="1">
            <a:spLocks noGrp="1"/>
          </p:cNvSpPr>
          <p:nvPr>
            <p:ph type="title" hasCustomPrompt="1"/>
          </p:nvPr>
        </p:nvSpPr>
        <p:spPr>
          <a:xfrm>
            <a:off x="4833937" y="9447609"/>
            <a:ext cx="14716126" cy="2000251"/>
          </a:xfrm>
          <a:prstGeom prst="rect">
            <a:avLst/>
          </a:prstGeom>
        </p:spPr>
        <p:txBody>
          <a:bodyPr anchor="b"/>
          <a:lstStyle/>
          <a:p>
            <a:r>
              <a:t>标题文本</a:t>
            </a:r>
          </a:p>
        </p:txBody>
      </p:sp>
      <p:sp>
        <p:nvSpPr>
          <p:cNvPr id="25" name="正文级别 1…"/>
          <p:cNvSpPr txBox="1">
            <a:spLocks noGrp="1"/>
          </p:cNvSpPr>
          <p:nvPr>
            <p:ph type="body" sz="quarter" idx="1" hasCustomPrompt="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正文级别 1</a:t>
            </a:r>
          </a:p>
          <a:p>
            <a:pPr lvl="1"/>
            <a:r>
              <a:t>正文级别 2</a:t>
            </a:r>
          </a:p>
          <a:p>
            <a:pPr lvl="2"/>
            <a:r>
              <a:t>正文级别 3</a:t>
            </a:r>
          </a:p>
          <a:p>
            <a:pPr lvl="3"/>
            <a:r>
              <a:t>正文级别 4</a:t>
            </a:r>
          </a:p>
          <a:p>
            <a:pPr lvl="4"/>
            <a:r>
              <a:t>正文级别 5</a:t>
            </a:r>
          </a:p>
        </p:txBody>
      </p:sp>
      <p:sp>
        <p:nvSpPr>
          <p:cNvPr id="2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标题 - 居中">
    <p:spTree>
      <p:nvGrpSpPr>
        <p:cNvPr id="1" name=""/>
        <p:cNvGrpSpPr/>
        <p:nvPr/>
      </p:nvGrpSpPr>
      <p:grpSpPr>
        <a:xfrm>
          <a:off x="0" y="0"/>
          <a:ext cx="0" cy="0"/>
          <a:chOff x="0" y="0"/>
          <a:chExt cx="0" cy="0"/>
        </a:xfrm>
      </p:grpSpPr>
      <p:pic>
        <p:nvPicPr>
          <p:cNvPr id="33" name="ppt内页（白色）-首页-绿色.jpg" descr="ppt内页（白色）-首页-绿色.jpg"/>
          <p:cNvPicPr>
            <a:picLocks noChangeAspect="1"/>
          </p:cNvPicPr>
          <p:nvPr/>
        </p:nvPicPr>
        <p:blipFill>
          <a:blip r:embed="rId2"/>
          <a:stretch>
            <a:fillRect/>
          </a:stretch>
        </p:blipFill>
        <p:spPr>
          <a:xfrm>
            <a:off x="4934" y="-1"/>
            <a:ext cx="24374132" cy="13716001"/>
          </a:xfrm>
          <a:prstGeom prst="rect">
            <a:avLst/>
          </a:prstGeom>
          <a:ln w="12700">
            <a:miter lim="400000"/>
            <a:headEnd/>
            <a:tailEnd/>
          </a:ln>
        </p:spPr>
      </p:pic>
      <p:pic>
        <p:nvPicPr>
          <p:cNvPr id="34" name="FIT2CLOUD飞致云 logo 蓝色 无空白.png" descr="FIT2CLOUD飞致云 logo 蓝色 无空白.png"/>
          <p:cNvPicPr>
            <a:picLocks noChangeAspect="1"/>
          </p:cNvPicPr>
          <p:nvPr/>
        </p:nvPicPr>
        <p:blipFill>
          <a:blip r:embed="rId3"/>
          <a:stretch>
            <a:fillRect/>
          </a:stretch>
        </p:blipFill>
        <p:spPr>
          <a:xfrm>
            <a:off x="986791" y="990600"/>
            <a:ext cx="5461001" cy="566743"/>
          </a:xfrm>
          <a:prstGeom prst="rect">
            <a:avLst/>
          </a:prstGeom>
          <a:ln w="12700">
            <a:miter lim="400000"/>
            <a:headEnd/>
            <a:tailEnd/>
          </a:ln>
        </p:spPr>
      </p:pic>
      <p:sp>
        <p:nvSpPr>
          <p:cNvPr id="3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标题与项目符号">
    <p:spTree>
      <p:nvGrpSpPr>
        <p:cNvPr id="1" name=""/>
        <p:cNvGrpSpPr/>
        <p:nvPr/>
      </p:nvGrpSpPr>
      <p:grpSpPr>
        <a:xfrm>
          <a:off x="0" y="0"/>
          <a:ext cx="0" cy="0"/>
          <a:chOff x="0" y="0"/>
          <a:chExt cx="0" cy="0"/>
        </a:xfrm>
      </p:grpSpPr>
      <p:sp>
        <p:nvSpPr>
          <p:cNvPr id="59" name="标题文本"/>
          <p:cNvSpPr txBox="1">
            <a:spLocks noGrp="1"/>
          </p:cNvSpPr>
          <p:nvPr>
            <p:ph type="title" hasCustomPrompt="1"/>
          </p:nvPr>
        </p:nvSpPr>
        <p:spPr>
          <a:prstGeom prst="rect">
            <a:avLst/>
          </a:prstGeom>
        </p:spPr>
        <p:txBody>
          <a:bodyPr/>
          <a:lstStyle/>
          <a:p>
            <a:r>
              <a:t>标题文本</a:t>
            </a:r>
          </a:p>
        </p:txBody>
      </p:sp>
      <p:sp>
        <p:nvSpPr>
          <p:cNvPr id="60"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6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标题、项目符号与照片">
    <p:spTree>
      <p:nvGrpSpPr>
        <p:cNvPr id="1" name=""/>
        <p:cNvGrpSpPr/>
        <p:nvPr/>
      </p:nvGrpSpPr>
      <p:grpSpPr>
        <a:xfrm>
          <a:off x="0" y="0"/>
          <a:ext cx="0" cy="0"/>
          <a:chOff x="0" y="0"/>
          <a:chExt cx="0" cy="0"/>
        </a:xfrm>
      </p:grpSpPr>
      <p:sp>
        <p:nvSpPr>
          <p:cNvPr id="68" name="图像"/>
          <p:cNvSpPr>
            <a:spLocks noGrp="1"/>
          </p:cNvSpPr>
          <p:nvPr>
            <p:ph type="pic" sz="half" idx="21"/>
          </p:nvPr>
        </p:nvSpPr>
        <p:spPr>
          <a:xfrm>
            <a:off x="8794253" y="3637358"/>
            <a:ext cx="13260587" cy="8840392"/>
          </a:xfrm>
          <a:prstGeom prst="rect">
            <a:avLst/>
          </a:prstGeom>
        </p:spPr>
        <p:txBody>
          <a:bodyPr lIns="91439" tIns="45719" rIns="91439" bIns="45719" anchor="t">
            <a:noAutofit/>
          </a:bodyPr>
          <a:lstStyle/>
          <a:p/>
        </p:txBody>
      </p:sp>
      <p:sp>
        <p:nvSpPr>
          <p:cNvPr id="69" name="标题文本"/>
          <p:cNvSpPr txBox="1">
            <a:spLocks noGrp="1"/>
          </p:cNvSpPr>
          <p:nvPr>
            <p:ph type="title" hasCustomPrompt="1"/>
          </p:nvPr>
        </p:nvSpPr>
        <p:spPr>
          <a:prstGeom prst="rect">
            <a:avLst/>
          </a:prstGeom>
        </p:spPr>
        <p:txBody>
          <a:bodyPr/>
          <a:lstStyle/>
          <a:p>
            <a:r>
              <a:t>标题文本</a:t>
            </a:r>
          </a:p>
        </p:txBody>
      </p:sp>
      <p:sp>
        <p:nvSpPr>
          <p:cNvPr id="70" name="正文级别 1…"/>
          <p:cNvSpPr txBox="1">
            <a:spLocks noGrp="1"/>
          </p:cNvSpPr>
          <p:nvPr>
            <p:ph type="body" sz="quarter" idx="1" hasCustomPrompt="1"/>
          </p:nvPr>
        </p:nvSpPr>
        <p:spPr>
          <a:xfrm>
            <a:off x="4387453" y="3643312"/>
            <a:ext cx="7500938" cy="8840392"/>
          </a:xfrm>
          <a:prstGeom prst="rect">
            <a:avLst/>
          </a:prstGeom>
        </p:spPr>
        <p:txBody>
          <a:bodyPr/>
          <a:lstStyle>
            <a:lvl1pPr marL="465455" indent="-465455">
              <a:spcBef>
                <a:spcPts val="4500"/>
              </a:spcBef>
              <a:defRPr sz="3800"/>
            </a:lvl1pPr>
            <a:lvl2pPr marL="808355" indent="-465455">
              <a:spcBef>
                <a:spcPts val="4500"/>
              </a:spcBef>
              <a:defRPr sz="3800"/>
            </a:lvl2pPr>
            <a:lvl3pPr marL="1151255" indent="-465455">
              <a:spcBef>
                <a:spcPts val="4500"/>
              </a:spcBef>
              <a:defRPr sz="3800"/>
            </a:lvl3pPr>
            <a:lvl4pPr marL="1494155" indent="-465455">
              <a:spcBef>
                <a:spcPts val="4500"/>
              </a:spcBef>
              <a:defRPr sz="3800"/>
            </a:lvl4pPr>
            <a:lvl5pPr marL="1837055" indent="-465455">
              <a:spcBef>
                <a:spcPts val="4500"/>
              </a:spcBef>
              <a:defRPr sz="3800"/>
            </a:lvl5pPr>
          </a:lstStyle>
          <a:p>
            <a:r>
              <a:t>正文级别 1</a:t>
            </a:r>
          </a:p>
          <a:p>
            <a:pPr lvl="1"/>
            <a:r>
              <a:t>正文级别 2</a:t>
            </a:r>
          </a:p>
          <a:p>
            <a:pPr lvl="2"/>
            <a:r>
              <a:t>正文级别 3</a:t>
            </a:r>
          </a:p>
          <a:p>
            <a:pPr lvl="3"/>
            <a:r>
              <a:t>正文级别 4</a:t>
            </a:r>
          </a:p>
          <a:p>
            <a:pPr lvl="4"/>
            <a:r>
              <a:t>正文级别 5</a:t>
            </a:r>
          </a:p>
        </p:txBody>
      </p:sp>
      <p:sp>
        <p:nvSpPr>
          <p:cNvPr id="71" name="幻灯片编号"/>
          <p:cNvSpPr txBox="1">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项目符号">
    <p:spTree>
      <p:nvGrpSpPr>
        <p:cNvPr id="1" name=""/>
        <p:cNvGrpSpPr/>
        <p:nvPr/>
      </p:nvGrpSpPr>
      <p:grpSpPr>
        <a:xfrm>
          <a:off x="0" y="0"/>
          <a:ext cx="0" cy="0"/>
          <a:chOff x="0" y="0"/>
          <a:chExt cx="0" cy="0"/>
        </a:xfrm>
      </p:grpSpPr>
      <p:sp>
        <p:nvSpPr>
          <p:cNvPr id="78" name="正文级别 1…"/>
          <p:cNvSpPr txBox="1">
            <a:spLocks noGrp="1"/>
          </p:cNvSpPr>
          <p:nvPr>
            <p:ph type="body" idx="1" hasCustomPrompt="1"/>
          </p:nvPr>
        </p:nvSpPr>
        <p:spPr>
          <a:xfrm>
            <a:off x="4387453" y="1785937"/>
            <a:ext cx="15609094" cy="1014412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照片 - 3 联">
    <p:spTree>
      <p:nvGrpSpPr>
        <p:cNvPr id="1" name=""/>
        <p:cNvGrpSpPr/>
        <p:nvPr/>
      </p:nvGrpSpPr>
      <p:grpSpPr>
        <a:xfrm>
          <a:off x="0" y="0"/>
          <a:ext cx="0" cy="0"/>
          <a:chOff x="0" y="0"/>
          <a:chExt cx="0" cy="0"/>
        </a:xfrm>
      </p:grpSpPr>
      <p:sp>
        <p:nvSpPr>
          <p:cNvPr id="86" name="图像"/>
          <p:cNvSpPr>
            <a:spLocks noGrp="1"/>
          </p:cNvSpPr>
          <p:nvPr>
            <p:ph type="pic" sz="quarter" idx="21"/>
          </p:nvPr>
        </p:nvSpPr>
        <p:spPr>
          <a:xfrm>
            <a:off x="12442031" y="7072312"/>
            <a:ext cx="8514489" cy="5679282"/>
          </a:xfrm>
          <a:prstGeom prst="rect">
            <a:avLst/>
          </a:prstGeom>
        </p:spPr>
        <p:txBody>
          <a:bodyPr lIns="91439" tIns="45719" rIns="91439" bIns="45719" anchor="t">
            <a:noAutofit/>
          </a:bodyPr>
          <a:lstStyle/>
          <a:p/>
        </p:txBody>
      </p:sp>
      <p:sp>
        <p:nvSpPr>
          <p:cNvPr id="87" name="图像"/>
          <p:cNvSpPr>
            <a:spLocks noGrp="1"/>
          </p:cNvSpPr>
          <p:nvPr>
            <p:ph type="pic" sz="quarter" idx="22"/>
          </p:nvPr>
        </p:nvSpPr>
        <p:spPr>
          <a:xfrm>
            <a:off x="12192000" y="1250156"/>
            <a:ext cx="8251032" cy="5500689"/>
          </a:xfrm>
          <a:prstGeom prst="rect">
            <a:avLst/>
          </a:prstGeom>
        </p:spPr>
        <p:txBody>
          <a:bodyPr lIns="91439" tIns="45719" rIns="91439" bIns="45719" anchor="t">
            <a:noAutofit/>
          </a:bodyPr>
          <a:lstStyle/>
          <a:p/>
        </p:txBody>
      </p:sp>
      <p:sp>
        <p:nvSpPr>
          <p:cNvPr id="88" name="图像"/>
          <p:cNvSpPr>
            <a:spLocks noGrp="1"/>
          </p:cNvSpPr>
          <p:nvPr>
            <p:ph type="pic" idx="23"/>
          </p:nvPr>
        </p:nvSpPr>
        <p:spPr>
          <a:xfrm>
            <a:off x="-291704" y="1250156"/>
            <a:ext cx="16850320" cy="11233548"/>
          </a:xfrm>
          <a:prstGeom prst="rect">
            <a:avLst/>
          </a:prstGeom>
        </p:spPr>
        <p:txBody>
          <a:bodyPr lIns="91439" tIns="45719" rIns="91439" bIns="45719" anchor="t">
            <a:noAutofit/>
          </a:bodyPr>
          <a:lstStyle/>
          <a:p/>
        </p:txBody>
      </p:sp>
      <p:sp>
        <p:nvSpPr>
          <p:cNvPr id="8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引文">
    <p:spTree>
      <p:nvGrpSpPr>
        <p:cNvPr id="1" name=""/>
        <p:cNvGrpSpPr/>
        <p:nvPr/>
      </p:nvGrpSpPr>
      <p:grpSpPr>
        <a:xfrm>
          <a:off x="0" y="0"/>
          <a:ext cx="0" cy="0"/>
          <a:chOff x="0" y="0"/>
          <a:chExt cx="0" cy="0"/>
        </a:xfrm>
      </p:grpSpPr>
      <p:sp>
        <p:nvSpPr>
          <p:cNvPr id="96" name="矩形"/>
          <p:cNvSpPr/>
          <p:nvPr/>
        </p:nvSpPr>
        <p:spPr>
          <a:xfrm>
            <a:off x="-16226" y="-17079"/>
            <a:ext cx="24416452" cy="13750158"/>
          </a:xfrm>
          <a:prstGeom prst="rect">
            <a:avLst/>
          </a:prstGeom>
          <a:solidFill>
            <a:schemeClr val="accent1">
              <a:hueOff val="114395"/>
              <a:lumOff val="-24968"/>
              <a:alpha val="90000"/>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9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照片">
    <p:spTree>
      <p:nvGrpSpPr>
        <p:cNvPr id="1" name=""/>
        <p:cNvGrpSpPr/>
        <p:nvPr/>
      </p:nvGrpSpPr>
      <p:grpSpPr>
        <a:xfrm>
          <a:off x="0" y="0"/>
          <a:ext cx="0" cy="0"/>
          <a:chOff x="0" y="0"/>
          <a:chExt cx="0" cy="0"/>
        </a:xfrm>
      </p:grpSpPr>
      <p:sp>
        <p:nvSpPr>
          <p:cNvPr id="104" name="图像"/>
          <p:cNvSpPr>
            <a:spLocks noGrp="1"/>
          </p:cNvSpPr>
          <p:nvPr>
            <p:ph type="pic" idx="21"/>
          </p:nvPr>
        </p:nvSpPr>
        <p:spPr>
          <a:xfrm>
            <a:off x="1712269" y="0"/>
            <a:ext cx="20959463" cy="13983891"/>
          </a:xfrm>
          <a:prstGeom prst="rect">
            <a:avLst/>
          </a:prstGeom>
        </p:spPr>
        <p:txBody>
          <a:bodyPr lIns="91439" tIns="45719" rIns="91439" bIns="45719" anchor="t">
            <a:noAutofit/>
          </a:bodyPr>
          <a:lstStyle/>
          <a:p/>
        </p:txBody>
      </p:sp>
      <p:sp>
        <p:nvSpPr>
          <p:cNvPr id="10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6.jpeg"/><Relationship Id="rId14" Type="http://schemas.openxmlformats.org/officeDocument/2006/relationships/image" Target="../media/image2.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FIT2CLOUD飞致云 logo 蓝色 无空白.png" descr="FIT2CLOUD飞致云 logo 蓝色 无空白.png"/>
          <p:cNvPicPr>
            <a:picLocks noChangeAspect="1"/>
          </p:cNvPicPr>
          <p:nvPr/>
        </p:nvPicPr>
        <p:blipFill>
          <a:blip r:embed="rId14"/>
          <a:stretch>
            <a:fillRect/>
          </a:stretch>
        </p:blipFill>
        <p:spPr>
          <a:xfrm>
            <a:off x="986791" y="990600"/>
            <a:ext cx="5461001" cy="566743"/>
          </a:xfrm>
          <a:prstGeom prst="rect">
            <a:avLst/>
          </a:prstGeom>
          <a:ln w="12700">
            <a:miter lim="400000"/>
            <a:headEnd/>
            <a:tailEnd/>
          </a:ln>
        </p:spPr>
      </p:pic>
      <p:pic>
        <p:nvPicPr>
          <p:cNvPr id="3" name="图片 2" descr="图片 2"/>
          <p:cNvPicPr>
            <a:picLocks noChangeAspect="1"/>
          </p:cNvPicPr>
          <p:nvPr/>
        </p:nvPicPr>
        <p:blipFill>
          <a:blip r:embed="rId15"/>
          <a:stretch>
            <a:fillRect/>
          </a:stretch>
        </p:blipFill>
        <p:spPr>
          <a:xfrm>
            <a:off x="0" y="2540"/>
            <a:ext cx="24392890" cy="13713461"/>
          </a:xfrm>
          <a:prstGeom prst="rect">
            <a:avLst/>
          </a:prstGeom>
          <a:ln w="12700">
            <a:miter lim="400000"/>
            <a:headEnd/>
            <a:tailEnd/>
          </a:ln>
        </p:spPr>
      </p:pic>
      <p:pic>
        <p:nvPicPr>
          <p:cNvPr id="4" name="FIT2CLOUD飞致云 logo 蓝色 无空白.png" descr="FIT2CLOUD飞致云 logo 蓝色 无空白.png"/>
          <p:cNvPicPr>
            <a:picLocks noChangeAspect="1"/>
          </p:cNvPicPr>
          <p:nvPr/>
        </p:nvPicPr>
        <p:blipFill>
          <a:blip r:embed="rId14"/>
          <a:stretch>
            <a:fillRect/>
          </a:stretch>
        </p:blipFill>
        <p:spPr>
          <a:xfrm>
            <a:off x="986791" y="990600"/>
            <a:ext cx="5461001" cy="566743"/>
          </a:xfrm>
          <a:prstGeom prst="rect">
            <a:avLst/>
          </a:prstGeom>
          <a:ln w="12700">
            <a:miter lim="400000"/>
            <a:headEnd/>
            <a:tailEnd/>
          </a:ln>
        </p:spPr>
      </p:pic>
      <p:sp>
        <p:nvSpPr>
          <p:cNvPr id="5" name="标题文本"/>
          <p:cNvSpPr txBox="1">
            <a:spLocks noGrp="1"/>
          </p:cNvSpPr>
          <p:nvPr>
            <p:ph type="title"/>
          </p:nvPr>
        </p:nvSpPr>
        <p:spPr>
          <a:xfrm>
            <a:off x="4387453" y="357187"/>
            <a:ext cx="15609094" cy="3036095"/>
          </a:xfrm>
          <a:prstGeom prst="rect">
            <a:avLst/>
          </a:prstGeom>
          <a:ln w="12700">
            <a:miter lim="400000"/>
          </a:ln>
        </p:spPr>
        <p:txBody>
          <a:bodyPr lIns="71437" tIns="71437" rIns="71437" bIns="71437" anchor="ctr">
            <a:normAutofit/>
          </a:bodyPr>
          <a:lstStyle/>
          <a:p>
            <a:r>
              <a:t>标题文本</a:t>
            </a:r>
          </a:p>
        </p:txBody>
      </p:sp>
      <p:sp>
        <p:nvSpPr>
          <p:cNvPr id="6" name="正文级别 1…"/>
          <p:cNvSpPr txBox="1">
            <a:spLocks noGrp="1"/>
          </p:cNvSpPr>
          <p:nvPr>
            <p:ph type="body" idx="1"/>
          </p:nvPr>
        </p:nvSpPr>
        <p:spPr>
          <a:xfrm>
            <a:off x="4387453" y="3643312"/>
            <a:ext cx="15609094" cy="8840392"/>
          </a:xfrm>
          <a:prstGeom prst="rect">
            <a:avLst/>
          </a:prstGeom>
          <a:ln w="12700">
            <a:miter lim="400000"/>
          </a:ln>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7" name="幻灯片编号"/>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1pPr>
      <a:lvl2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2pPr>
      <a:lvl3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3pPr>
      <a:lvl4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4pPr>
      <a:lvl5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5pPr>
      <a:lvl6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6pPr>
      <a:lvl7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7pPr>
      <a:lvl8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8pPr>
      <a:lvl9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9pPr>
    </p:titleStyle>
    <p:bodyStyle>
      <a:lvl1pPr marL="610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1pPr>
      <a:lvl2pPr marL="1055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2pPr>
      <a:lvl3pPr marL="1499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3pPr>
      <a:lvl4pPr marL="1944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4pPr>
      <a:lvl5pPr marL="2388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5pPr>
      <a:lvl6pPr marL="2833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6pPr>
      <a:lvl7pPr marL="3277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7pPr>
      <a:lvl8pPr marL="3722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8pPr>
      <a:lvl9pPr marL="4166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9pPr>
    </p:bodyStyle>
    <p:otherStyle>
      <a:lvl1pPr marL="0" marR="0" indent="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5.png"/><Relationship Id="rId1" Type="http://schemas.openxmlformats.org/officeDocument/2006/relationships/image" Target="../media/image4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9.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0.xml"/><Relationship Id="rId4" Type="http://schemas.openxmlformats.org/officeDocument/2006/relationships/image" Target="../media/image13.tiff"/><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image" Target="../media/image10.tiff"/></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image" Target="../media/image51.png"/><Relationship Id="rId7" Type="http://schemas.openxmlformats.org/officeDocument/2006/relationships/tags" Target="../tags/tag18.xml"/><Relationship Id="rId6" Type="http://schemas.openxmlformats.org/officeDocument/2006/relationships/image" Target="../media/image50.png"/><Relationship Id="rId5" Type="http://schemas.openxmlformats.org/officeDocument/2006/relationships/tags" Target="../tags/tag17.xml"/><Relationship Id="rId4" Type="http://schemas.openxmlformats.org/officeDocument/2006/relationships/hyperlink" Target="https://www.mongodb.com/zh-cn" TargetMode="Externa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hyperlink" Target="https://kb.fit2cloud.com/?p=143" TargetMode="External"/><Relationship Id="rId1"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53.png"/><Relationship Id="rId1" Type="http://schemas.openxmlformats.org/officeDocument/2006/relationships/tags" Target="../tags/tag19.xm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image" Target="../media/image55.png"/><Relationship Id="rId7" Type="http://schemas.openxmlformats.org/officeDocument/2006/relationships/tags" Target="../tags/tag24.xml"/><Relationship Id="rId6" Type="http://schemas.openxmlformats.org/officeDocument/2006/relationships/image" Target="../media/image54.png"/><Relationship Id="rId5" Type="http://schemas.openxmlformats.org/officeDocument/2006/relationships/tags" Target="../tags/tag23.xml"/><Relationship Id="rId4" Type="http://schemas.openxmlformats.org/officeDocument/2006/relationships/hyperlink" Target="https://learn.microsoft.com/zh-cn/sql/?view=sql-server-ver16" TargetMode="Externa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hyperlink" Target="https://kb.fit2cloud.com/?p=143" TargetMode="External"/><Relationship Id="rId2" Type="http://schemas.openxmlformats.org/officeDocument/2006/relationships/image" Target="../media/image56.png"/><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57.png"/><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image" Target="../media/image59.png"/><Relationship Id="rId7" Type="http://schemas.openxmlformats.org/officeDocument/2006/relationships/tags" Target="../tags/tag31.xml"/><Relationship Id="rId6" Type="http://schemas.openxmlformats.org/officeDocument/2006/relationships/image" Target="../media/image58.png"/><Relationship Id="rId5" Type="http://schemas.openxmlformats.org/officeDocument/2006/relationships/tags" Target="../tags/tag30.xml"/><Relationship Id="rId4" Type="http://schemas.openxmlformats.org/officeDocument/2006/relationships/hyperlink" Target="https://doris.apache.org/zh-CN/docs/1.2/get-starting/" TargetMode="Externa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60.png"/><Relationship Id="rId1" Type="http://schemas.openxmlformats.org/officeDocument/2006/relationships/tags" Target="../tags/tag3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61.png"/><Relationship Id="rId1" Type="http://schemas.openxmlformats.org/officeDocument/2006/relationships/tags" Target="../tags/tag33.xml"/></Relationships>
</file>

<file path=ppt/slides/_rels/slide29.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image" Target="../media/image63.png"/><Relationship Id="rId7" Type="http://schemas.openxmlformats.org/officeDocument/2006/relationships/tags" Target="../tags/tag38.xml"/><Relationship Id="rId6" Type="http://schemas.openxmlformats.org/officeDocument/2006/relationships/image" Target="../media/image62.png"/><Relationship Id="rId5" Type="http://schemas.openxmlformats.org/officeDocument/2006/relationships/tags" Target="../tags/tag37.xml"/><Relationship Id="rId4" Type="http://schemas.openxmlformats.org/officeDocument/2006/relationships/hyperlink" Target="https://www.elastic.co/cn/" TargetMode="External"/><Relationship Id="rId3" Type="http://schemas.openxmlformats.org/officeDocument/2006/relationships/tags" Target="../tags/tag36.xml"/><Relationship Id="rId2" Type="http://schemas.openxmlformats.org/officeDocument/2006/relationships/tags" Target="../tags/tag35.xml"/><Relationship Id="rId11" Type="http://schemas.openxmlformats.org/officeDocument/2006/relationships/slideLayout" Target="../slideLayouts/slideLayout10.xml"/><Relationship Id="rId10" Type="http://schemas.openxmlformats.org/officeDocument/2006/relationships/image" Target="../media/image64.png"/><Relationship Id="rId1" Type="http://schemas.openxmlformats.org/officeDocument/2006/relationships/tags" Target="../tags/tag34.xml"/></Relationships>
</file>

<file path=ppt/slides/_rels/slide3.xml.rels><?xml version="1.0" encoding="UTF-8" standalone="yes"?>
<Relationships xmlns="http://schemas.openxmlformats.org/package/2006/relationships"><Relationship Id="rId9" Type="http://schemas.openxmlformats.org/officeDocument/2006/relationships/image" Target="../media/image20.tiff"/><Relationship Id="rId8" Type="http://schemas.openxmlformats.org/officeDocument/2006/relationships/image" Target="../media/image19.tiff"/><Relationship Id="rId7" Type="http://schemas.openxmlformats.org/officeDocument/2006/relationships/image" Target="../media/image18.png"/><Relationship Id="rId6" Type="http://schemas.openxmlformats.org/officeDocument/2006/relationships/image" Target="../media/image11.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tiff"/><Relationship Id="rId23" Type="http://schemas.openxmlformats.org/officeDocument/2006/relationships/notesSlide" Target="../notesSlides/notesSlide3.xml"/><Relationship Id="rId22" Type="http://schemas.openxmlformats.org/officeDocument/2006/relationships/slideLayout" Target="../slideLayouts/slideLayout10.xml"/><Relationship Id="rId21" Type="http://schemas.openxmlformats.org/officeDocument/2006/relationships/image" Target="../media/image31.tiff"/><Relationship Id="rId20" Type="http://schemas.openxmlformats.org/officeDocument/2006/relationships/image" Target="../media/image30.png"/><Relationship Id="rId2" Type="http://schemas.openxmlformats.org/officeDocument/2006/relationships/image" Target="../media/image14.tiff"/><Relationship Id="rId19" Type="http://schemas.openxmlformats.org/officeDocument/2006/relationships/image" Target="../media/image29.png"/><Relationship Id="rId18" Type="http://schemas.openxmlformats.org/officeDocument/2006/relationships/image" Target="../media/image28.tiff"/><Relationship Id="rId17" Type="http://schemas.openxmlformats.org/officeDocument/2006/relationships/image" Target="../media/image27.jpeg"/><Relationship Id="rId16" Type="http://schemas.openxmlformats.org/officeDocument/2006/relationships/image" Target="../media/image26.png"/><Relationship Id="rId15" Type="http://schemas.openxmlformats.org/officeDocument/2006/relationships/image" Target="../media/image25.png"/><Relationship Id="rId14" Type="http://schemas.openxmlformats.org/officeDocument/2006/relationships/image" Target="../media/image24.png"/><Relationship Id="rId13" Type="http://schemas.openxmlformats.org/officeDocument/2006/relationships/image" Target="../media/image23.png"/><Relationship Id="rId12" Type="http://schemas.openxmlformats.org/officeDocument/2006/relationships/image" Target="../media/image22.png"/><Relationship Id="rId11" Type="http://schemas.openxmlformats.org/officeDocument/2006/relationships/image" Target="../media/image21.jpeg"/><Relationship Id="rId10" Type="http://schemas.openxmlformats.org/officeDocument/2006/relationships/image" Target="../media/image12.tiff"/><Relationship Id="rId1" Type="http://schemas.openxmlformats.org/officeDocument/2006/relationships/image" Target="../media/image10.tiff"/></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66.png"/><Relationship Id="rId1" Type="http://schemas.openxmlformats.org/officeDocument/2006/relationships/tags" Target="../tags/tag40.xml"/></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image" Target="../media/image68.png"/><Relationship Id="rId7" Type="http://schemas.openxmlformats.org/officeDocument/2006/relationships/tags" Target="../tags/tag45.xml"/><Relationship Id="rId6" Type="http://schemas.openxmlformats.org/officeDocument/2006/relationships/image" Target="../media/image67.png"/><Relationship Id="rId5" Type="http://schemas.openxmlformats.org/officeDocument/2006/relationships/tags" Target="../tags/tag44.xml"/><Relationship Id="rId4" Type="http://schemas.openxmlformats.org/officeDocument/2006/relationships/hyperlink" Target="https://hive.apache.org/" TargetMode="Externa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69.png"/><Relationship Id="rId1" Type="http://schemas.openxmlformats.org/officeDocument/2006/relationships/tags" Target="../tags/tag46.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70.png"/><Relationship Id="rId2" Type="http://schemas.openxmlformats.org/officeDocument/2006/relationships/tags" Target="../tags/tag48.xml"/><Relationship Id="rId1" Type="http://schemas.openxmlformats.org/officeDocument/2006/relationships/tags" Target="../tags/tag47.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0.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hyperlink" Target="http://democenter.fit2cloud.com:40780/%E6%95%B0%E6%8D%AE%E5%AD%97%E5%85%B8.xlsx" TargetMode="External"/><Relationship Id="rId1" Type="http://schemas.openxmlformats.org/officeDocument/2006/relationships/tags" Target="../tags/tag56.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0.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hyperlink" Target="https://east-ms.fit2cloud.com/api/mock/100001/test?test=1" TargetMode="External"/><Relationship Id="rId2" Type="http://schemas.openxmlformats.org/officeDocument/2006/relationships/hyperlink" Target="http://democenter.fit2cloud.com:40780/%E5%95%86%E5%93%81%E7%BB%B4%E5%BA%A6.xlsx" TargetMode="External"/><Relationship Id="rId1" Type="http://schemas.openxmlformats.org/officeDocument/2006/relationships/tags" Target="../tags/tag59.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0.xml"/><Relationship Id="rId5" Type="http://schemas.openxmlformats.org/officeDocument/2006/relationships/image" Target="../media/image71.png"/><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s>
</file>

<file path=ppt/slides/_rels/slide4.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32.png"/><Relationship Id="rId11" Type="http://schemas.openxmlformats.org/officeDocument/2006/relationships/notesSlide" Target="../notesSlides/notesSlide4.xml"/><Relationship Id="rId10" Type="http://schemas.openxmlformats.org/officeDocument/2006/relationships/slideLayout" Target="../slideLayouts/slideLayout10.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0.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0.xml"/><Relationship Id="rId5" Type="http://schemas.openxmlformats.org/officeDocument/2006/relationships/image" Target="../media/image72.png"/><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73.png"/><Relationship Id="rId2" Type="http://schemas.openxmlformats.org/officeDocument/2006/relationships/tags" Target="../tags/tag76.xml"/><Relationship Id="rId1" Type="http://schemas.openxmlformats.org/officeDocument/2006/relationships/hyperlink" Target="http://student.dataease.fit2cloud.com/" TargetMode="External"/></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76.png"/><Relationship Id="rId3" Type="http://schemas.openxmlformats.org/officeDocument/2006/relationships/image" Target="../media/image75.tiff"/><Relationship Id="rId2" Type="http://schemas.openxmlformats.org/officeDocument/2006/relationships/image" Target="../media/image74.jpeg"/><Relationship Id="rId1" Type="http://schemas.openxmlformats.org/officeDocument/2006/relationships/tags" Target="../tags/tag7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35.png"/><Relationship Id="rId1" Type="http://schemas.openxmlformats.org/officeDocument/2006/relationships/image" Target="../media/image34.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7.png"/><Relationship Id="rId7" Type="http://schemas.openxmlformats.org/officeDocument/2006/relationships/tags" Target="../tags/tag13.xml"/><Relationship Id="rId6" Type="http://schemas.openxmlformats.org/officeDocument/2006/relationships/image" Target="../media/image36.png"/><Relationship Id="rId5" Type="http://schemas.openxmlformats.org/officeDocument/2006/relationships/tags" Target="../tags/tag12.xml"/><Relationship Id="rId4" Type="http://schemas.openxmlformats.org/officeDocument/2006/relationships/hyperlink" Target="https://www.mysql.com/cn/" TargetMode="Externa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901"/>
            <a:ext cx="24384000" cy="13716000"/>
          </a:xfrm>
          <a:prstGeom prst="rect">
            <a:avLst/>
          </a:prstGeom>
        </p:spPr>
      </p:pic>
      <p:pic>
        <p:nvPicPr>
          <p:cNvPr id="10" name="图片 9" descr="手机屏幕的截图&#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1587" y="3445297"/>
            <a:ext cx="6596063" cy="1694669"/>
          </a:xfrm>
          <a:prstGeom prst="rect">
            <a:avLst/>
          </a:prstGeom>
        </p:spPr>
      </p:pic>
      <p:sp>
        <p:nvSpPr>
          <p:cNvPr id="6" name="圆角矩形 5"/>
          <p:cNvSpPr/>
          <p:nvPr/>
        </p:nvSpPr>
        <p:spPr>
          <a:xfrm>
            <a:off x="3445153" y="6050863"/>
            <a:ext cx="17488930" cy="1614272"/>
          </a:xfrm>
          <a:prstGeom prst="roundRect">
            <a:avLst/>
          </a:prstGeom>
          <a:gradFill>
            <a:gsLst>
              <a:gs pos="0">
                <a:srgbClr val="2E86F7"/>
              </a:gs>
              <a:gs pos="40000">
                <a:srgbClr val="1D57D8"/>
              </a:gs>
              <a:gs pos="69000">
                <a:srgbClr val="113AE2"/>
              </a:gs>
              <a:gs pos="100000">
                <a:srgbClr val="071CD8"/>
              </a:gs>
            </a:gsLst>
            <a:lin ang="0" scaled="0"/>
          </a:gra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8800" b="0" dirty="0">
                <a:solidFill>
                  <a:srgbClr val="FFFFFF"/>
                </a:solidFill>
                <a:latin typeface="Helvetica Neue Medium" panose="02000503000000020004"/>
                <a:ea typeface="Helvetica Neue Medium" panose="02000503000000020004"/>
                <a:cs typeface="Helvetica Neue Medium" panose="02000503000000020004"/>
                <a:sym typeface="+mn-ea"/>
              </a:rPr>
              <a:t>DataEase 数据处理</a:t>
            </a:r>
            <a:endParaRPr kumimoji="0" lang="zh-CN" altLang="en-US" sz="88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6867" y="631372"/>
            <a:ext cx="4461597" cy="468000"/>
          </a:xfrm>
          <a:prstGeom prst="rect">
            <a:avLst/>
          </a:prstGeom>
        </p:spPr>
      </p:pic>
      <p:sp>
        <p:nvSpPr>
          <p:cNvPr id="16" name="文本框 15"/>
          <p:cNvSpPr txBox="1"/>
          <p:nvPr/>
        </p:nvSpPr>
        <p:spPr>
          <a:xfrm>
            <a:off x="8254927" y="9422253"/>
            <a:ext cx="7869381" cy="1948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690" rtl="0" fontAlgn="auto" latinLnBrk="0" hangingPunct="0">
              <a:lnSpc>
                <a:spcPct val="150000"/>
              </a:lnSpc>
              <a:spcBef>
                <a:spcPts val="0"/>
              </a:spcBef>
              <a:spcAft>
                <a:spcPts val="0"/>
              </a:spcAft>
              <a:buClrTx/>
              <a:buSzTx/>
              <a:buFontTx/>
              <a:buNone/>
            </a:pPr>
            <a:r>
              <a:rPr lang="en-US" altLang="zh-CN" sz="4000" dirty="0">
                <a:solidFill>
                  <a:schemeClr val="bg1"/>
                </a:solidFill>
              </a:rPr>
              <a:t>DataEase</a:t>
            </a:r>
            <a:r>
              <a:rPr lang="zh-CN" altLang="en-US" sz="4000" dirty="0">
                <a:solidFill>
                  <a:schemeClr val="bg1"/>
                </a:solidFill>
              </a:rPr>
              <a:t> 开源社区</a:t>
            </a:r>
            <a:endParaRPr lang="en-US" altLang="zh-CN" sz="4000" dirty="0">
              <a:solidFill>
                <a:schemeClr val="bg1"/>
              </a:solidFill>
            </a:endParaRPr>
          </a:p>
          <a:p>
            <a:pPr marL="0" marR="0" indent="127000" algn="ctr" defTabSz="821690" rtl="0" fontAlgn="auto" latinLnBrk="0" hangingPunct="0">
              <a:lnSpc>
                <a:spcPct val="150000"/>
              </a:lnSpc>
              <a:spcBef>
                <a:spcPts val="0"/>
              </a:spcBef>
              <a:spcAft>
                <a:spcPts val="0"/>
              </a:spcAft>
              <a:buClrTx/>
              <a:buSzTx/>
              <a:buFontTx/>
              <a:buNone/>
            </a:pPr>
            <a:r>
              <a:rPr kumimoji="0" lang="en-US" altLang="zh-CN" sz="4000" i="0" u="none" strike="noStrike" cap="none" spc="0" normalizeH="0" baseline="0" dirty="0">
                <a:ln>
                  <a:noFill/>
                </a:ln>
                <a:solidFill>
                  <a:schemeClr val="bg1"/>
                </a:solidFill>
                <a:effectLst/>
                <a:uFillTx/>
                <a:latin typeface="+mn-lt"/>
                <a:ea typeface="+mn-ea"/>
                <a:cs typeface="+mn-cs"/>
                <a:sym typeface="Helvetica Neue" panose="02000503000000020004"/>
              </a:rPr>
              <a:t>202</a:t>
            </a:r>
            <a:r>
              <a:rPr lang="en-US" altLang="zh-CN" sz="4000" dirty="0">
                <a:solidFill>
                  <a:schemeClr val="bg1"/>
                </a:solidFill>
              </a:rPr>
              <a:t>4</a:t>
            </a:r>
            <a:r>
              <a:rPr lang="zh-CN" altLang="en-US" sz="4000" dirty="0">
                <a:solidFill>
                  <a:schemeClr val="bg1"/>
                </a:solidFill>
              </a:rPr>
              <a:t> 年 </a:t>
            </a:r>
            <a:r>
              <a:rPr lang="en-US" altLang="zh-CN" sz="4000" dirty="0">
                <a:solidFill>
                  <a:schemeClr val="bg1"/>
                </a:solidFill>
              </a:rPr>
              <a:t>1</a:t>
            </a:r>
            <a:r>
              <a:rPr lang="zh-CN" altLang="en-US" sz="4000" dirty="0">
                <a:solidFill>
                  <a:schemeClr val="bg1"/>
                </a:solidFill>
              </a:rPr>
              <a:t> 月</a:t>
            </a:r>
            <a:endParaRPr kumimoji="0" lang="zh-CN" altLang="en-US" sz="4000" i="0" u="none" strike="noStrike" cap="none" spc="0" normalizeH="0" baseline="0" dirty="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55403" y="2136760"/>
            <a:ext cx="11863691" cy="11271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200000"/>
              </a:lnSpc>
            </a:pPr>
            <a:r>
              <a:rPr lang="zh-CN" altLang="en-US" sz="3200" b="0" dirty="0">
                <a:solidFill>
                  <a:schemeClr val="bg2">
                    <a:lumMod val="25000"/>
                  </a:schemeClr>
                </a:solidFill>
                <a:latin typeface="Helvetica Neue" panose="02000503000000020004" charset="0"/>
                <a:ea typeface="黑体-简" panose="02000000000000000000" charset="-122"/>
              </a:rPr>
              <a:t>数据库数据集，即选择数据库中某一张表或视图作为数据集。</a:t>
            </a:r>
            <a:endParaRPr kumimoji="0" lang="zh-CN" altLang="en-US" sz="32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endParaRPr>
          </a:p>
        </p:txBody>
      </p:sp>
      <p:sp>
        <p:nvSpPr>
          <p:cNvPr id="7" name="文本框 6"/>
          <p:cNvSpPr txBox="1"/>
          <p:nvPr/>
        </p:nvSpPr>
        <p:spPr>
          <a:xfrm>
            <a:off x="15868740" y="3614226"/>
            <a:ext cx="7659857" cy="33737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同步模式</a:t>
            </a:r>
            <a:endParaRPr kumimoji="0" lang="en-US" altLang="zh-CN" sz="280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zh-CN" altLang="en-US" sz="2800" dirty="0">
                <a:solidFill>
                  <a:schemeClr val="bg2">
                    <a:lumMod val="25000"/>
                  </a:schemeClr>
                </a:solidFill>
                <a:latin typeface="Helvetica Neue" panose="02000503000000020004" charset="0"/>
                <a:ea typeface="黑体-简" panose="02000000000000000000" charset="-122"/>
              </a:rPr>
              <a:t>直连</a:t>
            </a:r>
            <a:r>
              <a:rPr lang="zh-CN" altLang="en-US" sz="2800" b="0" dirty="0">
                <a:solidFill>
                  <a:schemeClr val="bg2">
                    <a:lumMod val="25000"/>
                  </a:schemeClr>
                </a:solidFill>
                <a:latin typeface="Helvetica Neue" panose="02000503000000020004" charset="0"/>
                <a:ea typeface="黑体-简" panose="02000000000000000000" charset="-122"/>
              </a:rPr>
              <a:t>：在进行仪表板展示及数据预览时直接连接数据库进行查询。</a:t>
            </a:r>
            <a:endParaRPr lang="en-US" altLang="zh-CN" sz="2800" b="0" dirty="0">
              <a:solidFill>
                <a:schemeClr val="bg2">
                  <a:lumMod val="25000"/>
                </a:schemeClr>
              </a:solidFill>
              <a:latin typeface="Helvetica Neue" panose="02000503000000020004" charset="0"/>
              <a:ea typeface="黑体-简" panose="02000000000000000000" charset="-122"/>
            </a:endParaRPr>
          </a:p>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定时同步</a:t>
            </a:r>
            <a:r>
              <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：定时将数据抽取到 </a:t>
            </a:r>
            <a:r>
              <a:rPr kumimoji="0" lang="en-US" altLang="zh-CN"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Doris</a:t>
            </a:r>
            <a:r>
              <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 里，在进行仪表板展示及数据预览时连接 </a:t>
            </a:r>
            <a:r>
              <a:rPr kumimoji="0" lang="en-US" altLang="zh-CN"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Doris </a:t>
            </a:r>
            <a:r>
              <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进行查询。</a:t>
            </a:r>
            <a:endPar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endParaRPr>
          </a:p>
        </p:txBody>
      </p:sp>
      <p:sp>
        <p:nvSpPr>
          <p:cNvPr id="9" name="文本框 8"/>
          <p:cNvSpPr txBox="1"/>
          <p:nvPr/>
        </p:nvSpPr>
        <p:spPr>
          <a:xfrm>
            <a:off x="15868740" y="7775968"/>
            <a:ext cx="7659857" cy="33737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适用场景</a:t>
            </a:r>
            <a:endParaRPr kumimoji="0" lang="en-US" altLang="zh-CN" sz="280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zh-CN" altLang="en-US" sz="2800" dirty="0">
                <a:solidFill>
                  <a:schemeClr val="bg2">
                    <a:lumMod val="25000"/>
                  </a:schemeClr>
                </a:solidFill>
                <a:latin typeface="Helvetica Neue" panose="02000503000000020004" charset="0"/>
                <a:ea typeface="黑体-简" panose="02000000000000000000" charset="-122"/>
              </a:rPr>
              <a:t>直连</a:t>
            </a:r>
            <a:r>
              <a:rPr lang="zh-CN" altLang="en-US" sz="2800" b="0" dirty="0">
                <a:solidFill>
                  <a:schemeClr val="bg2">
                    <a:lumMod val="25000"/>
                  </a:schemeClr>
                </a:solidFill>
                <a:latin typeface="Helvetica Neue" panose="02000503000000020004" charset="0"/>
                <a:ea typeface="黑体-简" panose="02000000000000000000" charset="-122"/>
              </a:rPr>
              <a:t>：数据实时性要求非常高，且数据量比较小的情况下推荐使用直连。</a:t>
            </a:r>
            <a:endParaRPr lang="en-US" altLang="zh-CN" sz="2800" b="0" dirty="0">
              <a:solidFill>
                <a:schemeClr val="bg2">
                  <a:lumMod val="25000"/>
                </a:schemeClr>
              </a:solidFill>
              <a:latin typeface="Helvetica Neue" panose="02000503000000020004" charset="0"/>
              <a:ea typeface="黑体-简" panose="02000000000000000000" charset="-122"/>
            </a:endParaRPr>
          </a:p>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定时同步</a:t>
            </a:r>
            <a:r>
              <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：数据实时性要求不是很高，且数据量很大的情况下推荐使用定时同步模式。</a:t>
            </a:r>
            <a:endPar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endParaRPr>
          </a:p>
        </p:txBody>
      </p:sp>
      <p:sp>
        <p:nvSpPr>
          <p:cNvPr id="3" name="矩形"/>
          <p:cNvSpPr/>
          <p:nvPr/>
        </p:nvSpPr>
        <p:spPr>
          <a:xfrm>
            <a:off x="-21274" y="13409"/>
            <a:ext cx="6338947"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5" name="DataEase 功能架构"/>
          <p:cNvSpPr txBox="1"/>
          <p:nvPr/>
        </p:nvSpPr>
        <p:spPr>
          <a:xfrm>
            <a:off x="16827" y="255654"/>
            <a:ext cx="6487882" cy="866564"/>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dirty="0">
                <a:solidFill>
                  <a:srgbClr val="0C7BE0"/>
                </a:solidFill>
                <a:latin typeface="Helvetica Neue" panose="02000503000000020004" charset="0"/>
                <a:ea typeface="黑体-简" panose="02000000000000000000" charset="-122"/>
              </a:rPr>
              <a:t>数据集</a:t>
            </a:r>
            <a:r>
              <a:rPr lang="zh-CN" altLang="en-US" dirty="0">
                <a:solidFill>
                  <a:srgbClr val="0C7BE0"/>
                </a:solidFill>
                <a:latin typeface="Helvetica Neue" panose="02000503000000020004" charset="0"/>
                <a:ea typeface="黑体-简" panose="02000000000000000000" charset="-122"/>
              </a:rPr>
              <a:t> </a:t>
            </a:r>
            <a:r>
              <a:rPr lang="en-US" altLang="zh-CN" dirty="0">
                <a:solidFill>
                  <a:srgbClr val="0C7BE0"/>
                </a:solidFill>
                <a:latin typeface="Helvetica Neue" panose="02000503000000020004" charset="0"/>
                <a:ea typeface="黑体-简" panose="02000000000000000000" charset="-122"/>
              </a:rPr>
              <a:t>-</a:t>
            </a:r>
            <a:r>
              <a:rPr lang="zh-CN" altLang="en-US" dirty="0">
                <a:solidFill>
                  <a:srgbClr val="0C7BE0"/>
                </a:solidFill>
                <a:latin typeface="Helvetica Neue" panose="02000503000000020004" charset="0"/>
                <a:ea typeface="黑体-简" panose="02000000000000000000" charset="-122"/>
              </a:rPr>
              <a:t> 数据库数据集</a:t>
            </a:r>
            <a:endParaRPr dirty="0">
              <a:solidFill>
                <a:srgbClr val="0C7BE0"/>
              </a:solidFill>
              <a:latin typeface="Helvetica Neue" panose="02000503000000020004" charset="0"/>
              <a:ea typeface="黑体-简" panose="02000000000000000000" charset="-122"/>
            </a:endParaRPr>
          </a:p>
        </p:txBody>
      </p:sp>
      <p:pic>
        <p:nvPicPr>
          <p:cNvPr id="10" name="图片 9"/>
          <p:cNvPicPr>
            <a:picLocks noChangeAspect="1"/>
          </p:cNvPicPr>
          <p:nvPr/>
        </p:nvPicPr>
        <p:blipFill>
          <a:blip r:embed="rId1"/>
          <a:stretch>
            <a:fillRect/>
          </a:stretch>
        </p:blipFill>
        <p:spPr>
          <a:xfrm>
            <a:off x="855403" y="3906836"/>
            <a:ext cx="13410658" cy="5323105"/>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3126" y="1935430"/>
            <a:ext cx="15072949" cy="1619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zh-CN" altLang="en-US" sz="3200" b="0" dirty="0">
                <a:solidFill>
                  <a:schemeClr val="bg2">
                    <a:lumMod val="25000"/>
                  </a:schemeClr>
                </a:solidFill>
                <a:latin typeface="Helvetica Neue" panose="02000503000000020004" charset="0"/>
                <a:ea typeface="黑体-简" panose="02000000000000000000" charset="-122"/>
              </a:rPr>
              <a:t>数据更新页签只存在于定时同步模式下的数据库数据集、</a:t>
            </a:r>
            <a:r>
              <a:rPr lang="en-US" altLang="zh-CN" sz="3200" b="0" dirty="0">
                <a:solidFill>
                  <a:schemeClr val="bg2">
                    <a:lumMod val="25000"/>
                  </a:schemeClr>
                </a:solidFill>
                <a:latin typeface="Helvetica Neue" panose="02000503000000020004" charset="0"/>
                <a:ea typeface="黑体-简" panose="02000000000000000000" charset="-122"/>
              </a:rPr>
              <a:t>SQL</a:t>
            </a:r>
            <a:r>
              <a:rPr lang="zh-CN" altLang="en-US" sz="3200" b="0" dirty="0">
                <a:solidFill>
                  <a:schemeClr val="bg2">
                    <a:lumMod val="25000"/>
                  </a:schemeClr>
                </a:solidFill>
                <a:latin typeface="Helvetica Neue" panose="02000503000000020004" charset="0"/>
                <a:ea typeface="黑体-简" panose="02000000000000000000" charset="-122"/>
              </a:rPr>
              <a:t> 数据集、</a:t>
            </a:r>
            <a:r>
              <a:rPr lang="en-US" altLang="zh-CN" sz="3200" b="0" dirty="0">
                <a:solidFill>
                  <a:schemeClr val="bg2">
                    <a:lumMod val="25000"/>
                  </a:schemeClr>
                </a:solidFill>
                <a:latin typeface="Helvetica Neue" panose="02000503000000020004" charset="0"/>
                <a:ea typeface="黑体-简" panose="02000000000000000000" charset="-122"/>
              </a:rPr>
              <a:t>API</a:t>
            </a:r>
            <a:r>
              <a:rPr lang="zh-CN" altLang="en-US" sz="3200" b="0" dirty="0">
                <a:solidFill>
                  <a:schemeClr val="bg2">
                    <a:lumMod val="25000"/>
                  </a:schemeClr>
                </a:solidFill>
                <a:latin typeface="Helvetica Neue" panose="02000503000000020004" charset="0"/>
                <a:ea typeface="黑体-简" panose="02000000000000000000" charset="-122"/>
              </a:rPr>
              <a:t> 数据集，可配置定时任务对数据集数据进行更新。</a:t>
            </a:r>
            <a:endParaRPr kumimoji="0" lang="zh-CN" altLang="en-US" sz="32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endParaRPr>
          </a:p>
        </p:txBody>
      </p:sp>
      <p:sp>
        <p:nvSpPr>
          <p:cNvPr id="5" name="文本框 4"/>
          <p:cNvSpPr txBox="1"/>
          <p:nvPr/>
        </p:nvSpPr>
        <p:spPr>
          <a:xfrm>
            <a:off x="18172297" y="3224516"/>
            <a:ext cx="5418577" cy="59588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注意点：</a:t>
            </a:r>
            <a:endParaRPr kumimoji="0" lang="en-US" altLang="zh-CN" sz="280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solidFill>
                  <a:schemeClr val="bg2">
                    <a:lumMod val="25000"/>
                  </a:schemeClr>
                </a:solidFill>
                <a:latin typeface="Helvetica Neue" panose="02000503000000020004" charset="0"/>
                <a:ea typeface="黑体-简" panose="02000000000000000000" charset="-122"/>
              </a:rPr>
              <a:t>1</a:t>
            </a:r>
            <a:r>
              <a:rPr lang="zh-CN" altLang="en-US" sz="2800" b="0" dirty="0">
                <a:solidFill>
                  <a:schemeClr val="bg2">
                    <a:lumMod val="25000"/>
                  </a:schemeClr>
                </a:solidFill>
                <a:latin typeface="Helvetica Neue" panose="02000503000000020004" charset="0"/>
                <a:ea typeface="黑体-简" panose="02000000000000000000" charset="-122"/>
              </a:rPr>
              <a:t>、增量更新必须设置更新 </a:t>
            </a:r>
            <a:r>
              <a:rPr lang="en-US" altLang="zh-CN" sz="2800" b="0" dirty="0">
                <a:solidFill>
                  <a:schemeClr val="bg2">
                    <a:lumMod val="25000"/>
                  </a:schemeClr>
                </a:solidFill>
                <a:latin typeface="Helvetica Neue" panose="02000503000000020004" charset="0"/>
                <a:ea typeface="黑体-简" panose="02000000000000000000" charset="-122"/>
              </a:rPr>
              <a:t>SQL</a:t>
            </a:r>
            <a:r>
              <a:rPr lang="zh-CN" altLang="en-US" sz="2800" b="0" dirty="0">
                <a:solidFill>
                  <a:schemeClr val="bg2">
                    <a:lumMod val="25000"/>
                  </a:schemeClr>
                </a:solidFill>
                <a:latin typeface="Helvetica Neue" panose="02000503000000020004" charset="0"/>
                <a:ea typeface="黑体-简" panose="02000000000000000000" charset="-122"/>
              </a:rPr>
              <a:t>、否则更新任务不生效。</a:t>
            </a:r>
            <a:endParaRPr lang="en-US" altLang="zh-CN" sz="2800" b="0" dirty="0">
              <a:solidFill>
                <a:schemeClr val="bg2">
                  <a:lumMod val="25000"/>
                </a:schemeClr>
              </a:solidFill>
              <a:latin typeface="Helvetica Neue" panose="02000503000000020004" charset="0"/>
              <a:ea typeface="黑体-简" panose="02000000000000000000" charset="-122"/>
            </a:endParaRPr>
          </a:p>
          <a:p>
            <a:pPr marL="0" marR="0" indent="0" algn="l" defTabSz="821690" rtl="0" fontAlgn="auto" latinLnBrk="0" hangingPunct="0">
              <a:lnSpc>
                <a:spcPct val="150000"/>
              </a:lnSpc>
              <a:spcBef>
                <a:spcPts val="0"/>
              </a:spcBef>
              <a:spcAft>
                <a:spcPts val="0"/>
              </a:spcAft>
              <a:buClrTx/>
              <a:buSzTx/>
              <a:buFontTx/>
              <a:buNone/>
            </a:pPr>
            <a:r>
              <a:rPr kumimoji="0" lang="en-US" altLang="zh-CN"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2</a:t>
            </a:r>
            <a:r>
              <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a:t>
            </a:r>
            <a:r>
              <a:rPr kumimoji="0" lang="zh-CN" altLang="en-US" sz="2800" b="0" i="0" u="none" strike="noStrike" cap="none" spc="0" normalizeH="0" baseline="0" dirty="0">
                <a:ln>
                  <a:noFill/>
                </a:ln>
                <a:solidFill>
                  <a:srgbClr val="FF0000"/>
                </a:solidFill>
                <a:effectLst/>
                <a:uFillTx/>
                <a:latin typeface="Helvetica Neue" panose="02000503000000020004" charset="0"/>
                <a:ea typeface="黑体-简" panose="02000000000000000000" charset="-122"/>
                <a:sym typeface="Helvetica Neue" panose="02000503000000020004"/>
              </a:rPr>
              <a:t>官方提供的两个参数，上次更新时间、当前更新时间为 </a:t>
            </a:r>
            <a:r>
              <a:rPr kumimoji="0" lang="en-US" altLang="zh-CN" sz="2800" b="0" i="0" u="none" strike="noStrike" cap="none" spc="0" normalizeH="0" baseline="0" dirty="0">
                <a:ln>
                  <a:noFill/>
                </a:ln>
                <a:solidFill>
                  <a:srgbClr val="FF0000"/>
                </a:solidFill>
                <a:effectLst/>
                <a:uFillTx/>
                <a:latin typeface="Helvetica Neue" panose="02000503000000020004" charset="0"/>
                <a:ea typeface="黑体-简" panose="02000000000000000000" charset="-122"/>
                <a:sym typeface="Helvetica Neue" panose="02000503000000020004"/>
              </a:rPr>
              <a:t>13</a:t>
            </a:r>
            <a:r>
              <a:rPr kumimoji="0" lang="zh-CN" altLang="en-US" sz="2800" b="0" i="0" u="none" strike="noStrike" cap="none" spc="0" normalizeH="0" baseline="0" dirty="0">
                <a:ln>
                  <a:noFill/>
                </a:ln>
                <a:solidFill>
                  <a:srgbClr val="FF0000"/>
                </a:solidFill>
                <a:effectLst/>
                <a:uFillTx/>
                <a:latin typeface="Helvetica Neue" panose="02000503000000020004" charset="0"/>
                <a:ea typeface="黑体-简" panose="02000000000000000000" charset="-122"/>
                <a:sym typeface="Helvetica Neue" panose="02000503000000020004"/>
              </a:rPr>
              <a:t> 位时间戳，使用时切记进行时间戳的转换。</a:t>
            </a:r>
            <a:endParaRPr kumimoji="0" lang="en-US" altLang="zh-CN" sz="2800" b="0" i="0" u="none" strike="noStrike" cap="none" spc="0" normalizeH="0" baseline="0" dirty="0">
              <a:ln>
                <a:noFill/>
              </a:ln>
              <a:solidFill>
                <a:srgbClr val="FF0000"/>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solidFill>
                  <a:schemeClr val="bg2">
                    <a:lumMod val="25000"/>
                  </a:schemeClr>
                </a:solidFill>
                <a:latin typeface="Helvetica Neue" panose="02000503000000020004" charset="0"/>
                <a:ea typeface="黑体-简" panose="02000000000000000000" charset="-122"/>
              </a:rPr>
              <a:t>3</a:t>
            </a:r>
            <a:r>
              <a:rPr lang="zh-CN" altLang="en-US" sz="2800" b="0" dirty="0">
                <a:solidFill>
                  <a:schemeClr val="bg2">
                    <a:lumMod val="25000"/>
                  </a:schemeClr>
                </a:solidFill>
                <a:latin typeface="Helvetica Neue" panose="02000503000000020004" charset="0"/>
                <a:ea typeface="黑体-简" panose="02000000000000000000" charset="-122"/>
              </a:rPr>
              <a:t>、</a:t>
            </a:r>
            <a:r>
              <a:rPr lang="zh-CN" altLang="en-US" sz="2800" b="0" dirty="0">
                <a:solidFill>
                  <a:srgbClr val="FF0000"/>
                </a:solidFill>
                <a:latin typeface="Helvetica Neue" panose="02000503000000020004" charset="0"/>
                <a:ea typeface="黑体-简" panose="02000000000000000000" charset="-122"/>
              </a:rPr>
              <a:t>同时设置了增量添加以及增量删除</a:t>
            </a:r>
            <a:r>
              <a:rPr lang="en-US" altLang="zh-CN" sz="2800" b="0" dirty="0">
                <a:solidFill>
                  <a:srgbClr val="FF0000"/>
                </a:solidFill>
                <a:latin typeface="Helvetica Neue" panose="02000503000000020004" charset="0"/>
                <a:ea typeface="黑体-简" panose="02000000000000000000" charset="-122"/>
              </a:rPr>
              <a:t>SQL</a:t>
            </a:r>
            <a:r>
              <a:rPr lang="zh-CN" altLang="en-US" sz="2800" b="0" dirty="0">
                <a:solidFill>
                  <a:srgbClr val="FF0000"/>
                </a:solidFill>
                <a:latin typeface="Helvetica Neue" panose="02000503000000020004" charset="0"/>
                <a:ea typeface="黑体-简" panose="02000000000000000000" charset="-122"/>
              </a:rPr>
              <a:t>，会先添加，再删除。</a:t>
            </a:r>
            <a:endParaRPr kumimoji="0" lang="en-US" altLang="zh-CN" sz="2800" b="0" i="0" u="none" strike="noStrike" cap="none" spc="0" normalizeH="0" baseline="0" dirty="0">
              <a:ln>
                <a:noFill/>
              </a:ln>
              <a:solidFill>
                <a:srgbClr val="FF0000"/>
              </a:solidFill>
              <a:effectLst/>
              <a:uFillTx/>
              <a:latin typeface="Helvetica Neue" panose="02000503000000020004" charset="0"/>
              <a:ea typeface="黑体-简" panose="02000000000000000000" charset="-122"/>
              <a:sym typeface="Helvetica Neue" panose="02000503000000020004"/>
            </a:endParaRPr>
          </a:p>
        </p:txBody>
      </p:sp>
      <p:sp>
        <p:nvSpPr>
          <p:cNvPr id="7" name="矩形"/>
          <p:cNvSpPr/>
          <p:nvPr/>
        </p:nvSpPr>
        <p:spPr>
          <a:xfrm>
            <a:off x="-21274" y="13409"/>
            <a:ext cx="5112819"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8" name="DataEase 功能架构"/>
          <p:cNvSpPr txBox="1"/>
          <p:nvPr/>
        </p:nvSpPr>
        <p:spPr>
          <a:xfrm>
            <a:off x="16827" y="255654"/>
            <a:ext cx="6487882" cy="866564"/>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dirty="0">
                <a:solidFill>
                  <a:srgbClr val="0C7BE0"/>
                </a:solidFill>
                <a:latin typeface="Helvetica Neue" panose="02000503000000020004" charset="0"/>
                <a:ea typeface="黑体-简" panose="02000000000000000000" charset="-122"/>
              </a:rPr>
              <a:t>数据集</a:t>
            </a:r>
            <a:r>
              <a:rPr lang="zh-CN" altLang="en-US" dirty="0">
                <a:solidFill>
                  <a:srgbClr val="0C7BE0"/>
                </a:solidFill>
                <a:latin typeface="Helvetica Neue" panose="02000503000000020004" charset="0"/>
                <a:ea typeface="黑体-简" panose="02000000000000000000" charset="-122"/>
              </a:rPr>
              <a:t> </a:t>
            </a:r>
            <a:r>
              <a:rPr lang="en-US" altLang="zh-CN" dirty="0">
                <a:solidFill>
                  <a:srgbClr val="0C7BE0"/>
                </a:solidFill>
                <a:latin typeface="Helvetica Neue" panose="02000503000000020004" charset="0"/>
                <a:ea typeface="黑体-简" panose="02000000000000000000" charset="-122"/>
              </a:rPr>
              <a:t>-</a:t>
            </a:r>
            <a:r>
              <a:rPr lang="zh-CN" altLang="en-US" dirty="0">
                <a:solidFill>
                  <a:srgbClr val="0C7BE0"/>
                </a:solidFill>
                <a:latin typeface="Helvetica Neue" panose="02000503000000020004" charset="0"/>
                <a:ea typeface="黑体-简" panose="02000000000000000000" charset="-122"/>
              </a:rPr>
              <a:t> 数据更新</a:t>
            </a:r>
            <a:endParaRPr dirty="0">
              <a:solidFill>
                <a:srgbClr val="0C7BE0"/>
              </a:solidFill>
              <a:latin typeface="Helvetica Neue" panose="02000503000000020004" charset="0"/>
              <a:ea typeface="黑体-简" panose="02000000000000000000" charset="-122"/>
            </a:endParaRPr>
          </a:p>
        </p:txBody>
      </p:sp>
      <p:pic>
        <p:nvPicPr>
          <p:cNvPr id="9" name="图片 8"/>
          <p:cNvPicPr>
            <a:picLocks noChangeAspect="1"/>
          </p:cNvPicPr>
          <p:nvPr/>
        </p:nvPicPr>
        <p:blipFill>
          <a:blip r:embed="rId1"/>
          <a:stretch>
            <a:fillRect/>
          </a:stretch>
        </p:blipFill>
        <p:spPr>
          <a:xfrm>
            <a:off x="564525" y="4035383"/>
            <a:ext cx="16068824" cy="7413851"/>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3126" y="1935430"/>
            <a:ext cx="16086204" cy="1619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当源数据集中的字段发生变化时，我们需要点击同步新增字段，将变化的字段同步到 </a:t>
            </a:r>
            <a:r>
              <a:rPr kumimoji="0" lang="en-US" altLang="zh-CN"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DataEase </a:t>
            </a:r>
            <a:r>
              <a:rPr lang="zh-CN" altLang="en-US" sz="3200" b="0" dirty="0">
                <a:latin typeface="Helvetica Neue" panose="02000503000000020004" charset="0"/>
                <a:ea typeface="黑体-简" panose="02000000000000000000" charset="-122"/>
              </a:rPr>
              <a:t>里来</a:t>
            </a: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a:t>
            </a:r>
            <a:endPar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6" name="文本框 5"/>
          <p:cNvSpPr txBox="1"/>
          <p:nvPr/>
        </p:nvSpPr>
        <p:spPr>
          <a:xfrm>
            <a:off x="17490429" y="3952837"/>
            <a:ext cx="6308263" cy="20808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注意点：</a:t>
            </a:r>
            <a:endParaRPr kumimoji="0" lang="en-US" altLang="zh-CN"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latin typeface="Helvetica Neue" panose="02000503000000020004" charset="0"/>
                <a:ea typeface="黑体-简" panose="02000000000000000000" charset="-122"/>
              </a:rPr>
              <a:t>1</a:t>
            </a:r>
            <a:r>
              <a:rPr lang="zh-CN" altLang="en-US" sz="2800" b="0" dirty="0">
                <a:latin typeface="Helvetica Neue" panose="02000503000000020004" charset="0"/>
                <a:ea typeface="黑体-简" panose="02000000000000000000" charset="-122"/>
              </a:rPr>
              <a:t>、定时同步模式的数据集在同步字段后需要进行一次全量更新。</a:t>
            </a:r>
            <a:endPar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pic>
        <p:nvPicPr>
          <p:cNvPr id="5" name="图片 4"/>
          <p:cNvPicPr>
            <a:picLocks noChangeAspect="1"/>
          </p:cNvPicPr>
          <p:nvPr/>
        </p:nvPicPr>
        <p:blipFill>
          <a:blip r:embed="rId1"/>
          <a:stretch>
            <a:fillRect/>
          </a:stretch>
        </p:blipFill>
        <p:spPr>
          <a:xfrm>
            <a:off x="793126" y="3951653"/>
            <a:ext cx="16259011" cy="7364047"/>
          </a:xfrm>
          <a:prstGeom prst="rect">
            <a:avLst/>
          </a:prstGeom>
        </p:spPr>
      </p:pic>
      <p:sp>
        <p:nvSpPr>
          <p:cNvPr id="3" name="矩形"/>
          <p:cNvSpPr/>
          <p:nvPr/>
        </p:nvSpPr>
        <p:spPr>
          <a:xfrm>
            <a:off x="-21274" y="13409"/>
            <a:ext cx="5154383"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7" name="DataEase 功能架构"/>
          <p:cNvSpPr txBox="1"/>
          <p:nvPr/>
        </p:nvSpPr>
        <p:spPr>
          <a:xfrm>
            <a:off x="16827" y="255654"/>
            <a:ext cx="6487882" cy="866564"/>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dirty="0">
                <a:solidFill>
                  <a:srgbClr val="0C7BE0"/>
                </a:solidFill>
                <a:latin typeface="Helvetica Neue" panose="02000503000000020004" charset="0"/>
                <a:ea typeface="黑体-简" panose="02000000000000000000" charset="-122"/>
              </a:rPr>
              <a:t>数据集</a:t>
            </a:r>
            <a:r>
              <a:rPr lang="zh-CN" altLang="en-US" dirty="0">
                <a:solidFill>
                  <a:srgbClr val="0C7BE0"/>
                </a:solidFill>
                <a:latin typeface="Helvetica Neue" panose="02000503000000020004" charset="0"/>
                <a:ea typeface="黑体-简" panose="02000000000000000000" charset="-122"/>
              </a:rPr>
              <a:t> </a:t>
            </a:r>
            <a:r>
              <a:rPr lang="en-US" altLang="zh-CN" dirty="0">
                <a:solidFill>
                  <a:srgbClr val="0C7BE0"/>
                </a:solidFill>
                <a:latin typeface="Helvetica Neue" panose="02000503000000020004" charset="0"/>
                <a:ea typeface="黑体-简" panose="02000000000000000000" charset="-122"/>
              </a:rPr>
              <a:t>-</a:t>
            </a:r>
            <a:r>
              <a:rPr lang="zh-CN" altLang="en-US" dirty="0">
                <a:solidFill>
                  <a:srgbClr val="0C7BE0"/>
                </a:solidFill>
                <a:latin typeface="Helvetica Neue" panose="02000503000000020004" charset="0"/>
                <a:ea typeface="黑体-简" panose="02000000000000000000" charset="-122"/>
              </a:rPr>
              <a:t> 同步字段</a:t>
            </a:r>
            <a:endParaRPr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55403" y="2157541"/>
            <a:ext cx="11863691" cy="11271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200000"/>
              </a:lnSpc>
            </a:pPr>
            <a:r>
              <a:rPr lang="zh-CN" altLang="en-US" sz="3200" b="0" dirty="0">
                <a:latin typeface="Helvetica Neue" panose="02000503000000020004" charset="0"/>
                <a:ea typeface="黑体-简" panose="02000000000000000000" charset="-122"/>
              </a:rPr>
              <a:t>手动编写 </a:t>
            </a:r>
            <a:r>
              <a:rPr lang="en-US" altLang="zh-CN" sz="3200" b="0" dirty="0">
                <a:latin typeface="Helvetica Neue" panose="02000503000000020004" charset="0"/>
                <a:ea typeface="黑体-简" panose="02000000000000000000" charset="-122"/>
              </a:rPr>
              <a:t>SQL </a:t>
            </a:r>
            <a:r>
              <a:rPr lang="zh-CN" altLang="en-US" sz="3200" b="0" dirty="0">
                <a:latin typeface="Helvetica Neue" panose="02000503000000020004" charset="0"/>
                <a:ea typeface="黑体-简" panose="02000000000000000000" charset="-122"/>
              </a:rPr>
              <a:t>，以 </a:t>
            </a:r>
            <a:r>
              <a:rPr lang="en-US" altLang="zh-CN" sz="3200" b="0" dirty="0">
                <a:latin typeface="Helvetica Neue" panose="02000503000000020004" charset="0"/>
                <a:ea typeface="黑体-简" panose="02000000000000000000" charset="-122"/>
              </a:rPr>
              <a:t>SQL</a:t>
            </a:r>
            <a:r>
              <a:rPr lang="zh-CN" altLang="en-US" sz="3200" b="0" dirty="0">
                <a:latin typeface="Helvetica Neue" panose="02000503000000020004" charset="0"/>
                <a:ea typeface="黑体-简" panose="02000000000000000000" charset="-122"/>
              </a:rPr>
              <a:t> 返回的结果集作为数据集。</a:t>
            </a:r>
            <a:endPar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3" name="文本框 2"/>
          <p:cNvSpPr txBox="1"/>
          <p:nvPr/>
        </p:nvSpPr>
        <p:spPr>
          <a:xfrm>
            <a:off x="16437151" y="3857348"/>
            <a:ext cx="7659857" cy="20808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lang="zh-CN" altLang="en-US" sz="2800" dirty="0">
                <a:latin typeface="Helvetica Neue" panose="02000503000000020004" charset="0"/>
                <a:ea typeface="黑体-简" panose="02000000000000000000" charset="-122"/>
              </a:rPr>
              <a:t>参数设置</a:t>
            </a:r>
            <a:endParaRPr kumimoji="0" lang="en-US" altLang="zh-CN"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algn="l">
              <a:lnSpc>
                <a:spcPct val="150000"/>
              </a:lnSpc>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通过设置 </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SQL</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 数据集</a:t>
            </a:r>
            <a:r>
              <a:rPr lang="zh-CN" altLang="en-US" sz="2800" b="0" dirty="0">
                <a:latin typeface="Helvetica Neue" panose="02000503000000020004" charset="0"/>
                <a:ea typeface="黑体-简" panose="02000000000000000000" charset="-122"/>
              </a:rPr>
              <a:t>的参数</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，搭配仪表板上的过滤条件食用，可以提高查询的效率。</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2" name="文本框 1"/>
          <p:cNvSpPr txBox="1"/>
          <p:nvPr/>
        </p:nvSpPr>
        <p:spPr>
          <a:xfrm>
            <a:off x="16437150" y="7994245"/>
            <a:ext cx="7659857" cy="20808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lang="zh-CN" altLang="en-US" sz="2800" dirty="0">
                <a:latin typeface="Helvetica Neue" panose="02000503000000020004" charset="0"/>
                <a:ea typeface="黑体-简" panose="02000000000000000000" charset="-122"/>
              </a:rPr>
              <a:t>注意点：</a:t>
            </a:r>
            <a:endParaRPr lang="en-US" altLang="zh-CN" sz="2800" dirty="0">
              <a:latin typeface="Helvetica Neue" panose="02000503000000020004" charset="0"/>
              <a:ea typeface="黑体-简" panose="02000000000000000000" charset="-122"/>
            </a:endParaRPr>
          </a:p>
          <a:p>
            <a:pPr marL="0" marR="0" indent="0" algn="l" defTabSz="82169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所有的数据库的查询语句均为标准</a:t>
            </a:r>
            <a:r>
              <a:rPr lang="en-US" altLang="zh-CN" sz="2800" b="0" dirty="0">
                <a:latin typeface="Helvetica Neue" panose="02000503000000020004" charset="0"/>
                <a:ea typeface="黑体-简" panose="02000000000000000000" charset="-122"/>
              </a:rPr>
              <a:t> SQL </a:t>
            </a:r>
            <a:r>
              <a:rPr lang="zh-CN" altLang="en-US" sz="2800" b="0" dirty="0">
                <a:latin typeface="Helvetica Neue" panose="02000503000000020004" charset="0"/>
                <a:ea typeface="黑体-简" panose="02000000000000000000" charset="-122"/>
              </a:rPr>
              <a:t>语法查询，例如 </a:t>
            </a:r>
            <a:r>
              <a:rPr lang="en-US" altLang="zh-CN" sz="2800" b="0" dirty="0">
                <a:latin typeface="Helvetica Neue" panose="02000503000000020004" charset="0"/>
                <a:ea typeface="黑体-简" panose="02000000000000000000" charset="-122"/>
              </a:rPr>
              <a:t>MongoDB</a:t>
            </a:r>
            <a:r>
              <a:rPr lang="zh-CN" altLang="en-US" sz="2800" b="0" dirty="0">
                <a:latin typeface="Helvetica Neue" panose="02000503000000020004" charset="0"/>
                <a:ea typeface="黑体-简" panose="02000000000000000000" charset="-122"/>
              </a:rPr>
              <a:t>、</a:t>
            </a:r>
            <a:r>
              <a:rPr lang="en-US" altLang="zh-CN" sz="2800" b="0" dirty="0">
                <a:latin typeface="Helvetica Neue" panose="02000503000000020004" charset="0"/>
                <a:ea typeface="黑体-简" panose="02000000000000000000" charset="-122"/>
              </a:rPr>
              <a:t>ES </a:t>
            </a:r>
            <a:r>
              <a:rPr lang="zh-CN" altLang="en-US" sz="2800" b="0" dirty="0">
                <a:latin typeface="Helvetica Neue" panose="02000503000000020004" charset="0"/>
                <a:ea typeface="黑体-简" panose="02000000000000000000" charset="-122"/>
              </a:rPr>
              <a:t>等均书写标准 </a:t>
            </a:r>
            <a:r>
              <a:rPr lang="en-US" altLang="zh-CN" sz="2800" b="0" dirty="0">
                <a:latin typeface="Helvetica Neue" panose="02000503000000020004" charset="0"/>
                <a:ea typeface="黑体-简" panose="02000000000000000000" charset="-122"/>
              </a:rPr>
              <a:t>SQL</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7" name="矩形"/>
          <p:cNvSpPr/>
          <p:nvPr/>
        </p:nvSpPr>
        <p:spPr>
          <a:xfrm>
            <a:off x="-21274" y="13409"/>
            <a:ext cx="5819401"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8" name="DataEase 功能架构"/>
          <p:cNvSpPr txBox="1"/>
          <p:nvPr/>
        </p:nvSpPr>
        <p:spPr>
          <a:xfrm>
            <a:off x="16827" y="255654"/>
            <a:ext cx="6487882" cy="866564"/>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dirty="0">
                <a:solidFill>
                  <a:srgbClr val="0C7BE0"/>
                </a:solidFill>
                <a:latin typeface="Helvetica Neue" panose="02000503000000020004" charset="0"/>
                <a:ea typeface="黑体-简" panose="02000000000000000000" charset="-122"/>
              </a:rPr>
              <a:t>数据集</a:t>
            </a:r>
            <a:r>
              <a:rPr lang="zh-CN" altLang="en-US" dirty="0">
                <a:solidFill>
                  <a:srgbClr val="0C7BE0"/>
                </a:solidFill>
                <a:latin typeface="Helvetica Neue" panose="02000503000000020004" charset="0"/>
                <a:ea typeface="黑体-简" panose="02000000000000000000" charset="-122"/>
              </a:rPr>
              <a:t> </a:t>
            </a:r>
            <a:r>
              <a:rPr lang="en-US" altLang="zh-CN" dirty="0">
                <a:solidFill>
                  <a:srgbClr val="0C7BE0"/>
                </a:solidFill>
                <a:latin typeface="Helvetica Neue" panose="02000503000000020004" charset="0"/>
                <a:ea typeface="黑体-简" panose="02000000000000000000" charset="-122"/>
              </a:rPr>
              <a:t>-</a:t>
            </a:r>
            <a:r>
              <a:rPr lang="zh-CN" altLang="en-US" dirty="0">
                <a:solidFill>
                  <a:srgbClr val="0C7BE0"/>
                </a:solidFill>
                <a:latin typeface="Helvetica Neue" panose="02000503000000020004" charset="0"/>
                <a:ea typeface="黑体-简" panose="02000000000000000000" charset="-122"/>
              </a:rPr>
              <a:t> </a:t>
            </a:r>
            <a:r>
              <a:rPr lang="en-US" altLang="zh-CN" dirty="0">
                <a:solidFill>
                  <a:srgbClr val="0C7BE0"/>
                </a:solidFill>
                <a:latin typeface="Helvetica Neue" panose="02000503000000020004" charset="0"/>
                <a:ea typeface="黑体-简" panose="02000000000000000000" charset="-122"/>
              </a:rPr>
              <a:t>SQL</a:t>
            </a:r>
            <a:r>
              <a:rPr lang="zh-CN" altLang="en-US" dirty="0">
                <a:solidFill>
                  <a:srgbClr val="0C7BE0"/>
                </a:solidFill>
                <a:latin typeface="Helvetica Neue" panose="02000503000000020004" charset="0"/>
                <a:ea typeface="黑体-简" panose="02000000000000000000" charset="-122"/>
              </a:rPr>
              <a:t> 数据集</a:t>
            </a:r>
            <a:endParaRPr dirty="0">
              <a:solidFill>
                <a:srgbClr val="0C7BE0"/>
              </a:solidFill>
              <a:latin typeface="Helvetica Neue" panose="02000503000000020004" charset="0"/>
              <a:ea typeface="黑体-简" panose="02000000000000000000" charset="-122"/>
            </a:endParaRPr>
          </a:p>
        </p:txBody>
      </p:sp>
      <p:pic>
        <p:nvPicPr>
          <p:cNvPr id="11" name="图片 10"/>
          <p:cNvPicPr>
            <a:picLocks noChangeAspect="1"/>
          </p:cNvPicPr>
          <p:nvPr/>
        </p:nvPicPr>
        <p:blipFill>
          <a:blip r:embed="rId1"/>
          <a:stretch>
            <a:fillRect/>
          </a:stretch>
        </p:blipFill>
        <p:spPr>
          <a:xfrm>
            <a:off x="855403" y="4029042"/>
            <a:ext cx="15141332" cy="6939454"/>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93127" y="1934697"/>
            <a:ext cx="14306830" cy="1619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关联数据</a:t>
            </a:r>
            <a:r>
              <a:rPr lang="zh-CN" altLang="en-US" sz="3200" b="0" dirty="0">
                <a:latin typeface="Helvetica Neue" panose="02000503000000020004" charset="0"/>
                <a:ea typeface="黑体-简" panose="02000000000000000000" charset="-122"/>
              </a:rPr>
              <a:t>集可通过可视化的页面配置，完成数据的左连接、右连接、内连接。并且可以实现跨数据源的关联。</a:t>
            </a:r>
            <a:endPar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3" name="文本框 2"/>
          <p:cNvSpPr txBox="1"/>
          <p:nvPr/>
        </p:nvSpPr>
        <p:spPr>
          <a:xfrm>
            <a:off x="16088333" y="3903539"/>
            <a:ext cx="7659857" cy="53130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注意点：</a:t>
            </a:r>
            <a:endParaRPr kumimoji="0" lang="en-US" altLang="zh-CN"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latin typeface="Helvetica Neue" panose="02000503000000020004" charset="0"/>
                <a:ea typeface="黑体-简" panose="02000000000000000000" charset="-122"/>
              </a:rPr>
              <a:t>1</a:t>
            </a:r>
            <a:r>
              <a:rPr lang="zh-CN" altLang="en-US" sz="2800" b="0" dirty="0">
                <a:latin typeface="Helvetica Neue" panose="02000503000000020004" charset="0"/>
                <a:ea typeface="黑体-简" panose="02000000000000000000" charset="-122"/>
              </a:rPr>
              <a:t>、直连模式下仅有同数据源的数据库数据集可进行关联，直连模式的 </a:t>
            </a:r>
            <a:r>
              <a:rPr lang="en-US" altLang="zh-CN" sz="2800" b="0" dirty="0">
                <a:latin typeface="Helvetica Neue" panose="02000503000000020004" charset="0"/>
                <a:ea typeface="黑体-简" panose="02000000000000000000" charset="-122"/>
              </a:rPr>
              <a:t>SQL </a:t>
            </a:r>
            <a:r>
              <a:rPr lang="zh-CN" altLang="en-US" sz="2800" b="0" dirty="0">
                <a:latin typeface="Helvetica Neue" panose="02000503000000020004" charset="0"/>
                <a:ea typeface="黑体-简" panose="02000000000000000000" charset="-122"/>
              </a:rPr>
              <a:t>数据集不支持关联。</a:t>
            </a:r>
            <a:endParaRPr lang="en-US" altLang="zh-CN" sz="2800" b="0" dirty="0">
              <a:latin typeface="Helvetica Neue" panose="02000503000000020004" charset="0"/>
              <a:ea typeface="黑体-简" panose="02000000000000000000" charset="-122"/>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latin typeface="Helvetica Neue" panose="02000503000000020004" charset="0"/>
                <a:ea typeface="黑体-简" panose="02000000000000000000" charset="-122"/>
              </a:rPr>
              <a:t>2</a:t>
            </a:r>
            <a:r>
              <a:rPr lang="zh-CN" altLang="en-US" sz="2800" b="0" dirty="0">
                <a:latin typeface="Helvetica Neue" panose="02000503000000020004" charset="0"/>
                <a:ea typeface="黑体-简" panose="02000000000000000000" charset="-122"/>
              </a:rPr>
              <a:t>、</a:t>
            </a:r>
            <a:r>
              <a:rPr lang="en-US" altLang="zh-CN" sz="2800" b="0" dirty="0">
                <a:latin typeface="Helvetica Neue" panose="02000503000000020004" charset="0"/>
                <a:ea typeface="黑体-简" panose="02000000000000000000" charset="-122"/>
              </a:rPr>
              <a:t>Excel</a:t>
            </a:r>
            <a:r>
              <a:rPr lang="zh-CN" altLang="en-US" sz="2800" b="0" dirty="0">
                <a:latin typeface="Helvetica Neue" panose="02000503000000020004" charset="0"/>
                <a:ea typeface="黑体-简" panose="02000000000000000000" charset="-122"/>
              </a:rPr>
              <a:t> 数据集、</a:t>
            </a:r>
            <a:r>
              <a:rPr lang="en-US" altLang="zh-CN" sz="2800" b="0" dirty="0">
                <a:latin typeface="Helvetica Neue" panose="02000503000000020004" charset="0"/>
                <a:ea typeface="黑体-简" panose="02000000000000000000" charset="-122"/>
              </a:rPr>
              <a:t>API </a:t>
            </a:r>
            <a:r>
              <a:rPr lang="zh-CN" altLang="en-US" sz="2800" b="0" dirty="0">
                <a:latin typeface="Helvetica Neue" panose="02000503000000020004" charset="0"/>
                <a:ea typeface="黑体-简" panose="02000000000000000000" charset="-122"/>
              </a:rPr>
              <a:t>数据集与定时同步模式下的数据库数据集及 </a:t>
            </a:r>
            <a:r>
              <a:rPr lang="en-US" altLang="zh-CN" sz="2800" b="0" dirty="0">
                <a:latin typeface="Helvetica Neue" panose="02000503000000020004" charset="0"/>
                <a:ea typeface="黑体-简" panose="02000000000000000000" charset="-122"/>
              </a:rPr>
              <a:t>SQL </a:t>
            </a:r>
            <a:r>
              <a:rPr lang="zh-CN" altLang="en-US" sz="2800" b="0" dirty="0">
                <a:latin typeface="Helvetica Neue" panose="02000503000000020004" charset="0"/>
                <a:ea typeface="黑体-简" panose="02000000000000000000" charset="-122"/>
              </a:rPr>
              <a:t>数据集支持关联，即存储至 </a:t>
            </a:r>
            <a:r>
              <a:rPr lang="en-US" altLang="zh-CN" sz="2800" b="0" dirty="0">
                <a:latin typeface="Helvetica Neue" panose="02000503000000020004" charset="0"/>
                <a:ea typeface="黑体-简" panose="02000000000000000000" charset="-122"/>
              </a:rPr>
              <a:t>Doris</a:t>
            </a:r>
            <a:r>
              <a:rPr lang="zh-CN" altLang="en-US" sz="2800" b="0" dirty="0">
                <a:latin typeface="Helvetica Neue" panose="02000503000000020004" charset="0"/>
                <a:ea typeface="黑体-简" panose="02000000000000000000" charset="-122"/>
              </a:rPr>
              <a:t> 里的数据支持关联。</a:t>
            </a:r>
            <a:endParaRPr lang="en-US" altLang="zh-CN" sz="2800" b="0" dirty="0">
              <a:latin typeface="Helvetica Neue" panose="02000503000000020004" charset="0"/>
              <a:ea typeface="黑体-简" panose="02000000000000000000" charset="-122"/>
            </a:endParaRPr>
          </a:p>
          <a:p>
            <a:pPr marL="0" marR="0" indent="0" algn="l" defTabSz="821690" rtl="0" fontAlgn="auto" latinLnBrk="0" hangingPunct="0">
              <a:lnSpc>
                <a:spcPct val="150000"/>
              </a:lnSpc>
              <a:spcBef>
                <a:spcPts val="0"/>
              </a:spcBef>
              <a:spcAft>
                <a:spcPts val="0"/>
              </a:spcAft>
              <a:buClrTx/>
              <a:buSzTx/>
              <a:buFontTx/>
              <a:buNone/>
            </a:pPr>
            <a:endPar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2" name="矩形"/>
          <p:cNvSpPr/>
          <p:nvPr/>
        </p:nvSpPr>
        <p:spPr>
          <a:xfrm>
            <a:off x="-21274" y="13409"/>
            <a:ext cx="5777838"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7" name="DataEase 功能架构"/>
          <p:cNvSpPr txBox="1"/>
          <p:nvPr/>
        </p:nvSpPr>
        <p:spPr>
          <a:xfrm>
            <a:off x="16827" y="255654"/>
            <a:ext cx="6487882" cy="866564"/>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dirty="0">
                <a:solidFill>
                  <a:srgbClr val="0C7BE0"/>
                </a:solidFill>
                <a:latin typeface="Helvetica Neue" panose="02000503000000020004" charset="0"/>
                <a:ea typeface="黑体-简" panose="02000000000000000000" charset="-122"/>
              </a:rPr>
              <a:t>数据集</a:t>
            </a:r>
            <a:r>
              <a:rPr lang="zh-CN" altLang="en-US" dirty="0">
                <a:solidFill>
                  <a:srgbClr val="0C7BE0"/>
                </a:solidFill>
                <a:latin typeface="Helvetica Neue" panose="02000503000000020004" charset="0"/>
                <a:ea typeface="黑体-简" panose="02000000000000000000" charset="-122"/>
              </a:rPr>
              <a:t> </a:t>
            </a:r>
            <a:r>
              <a:rPr lang="en-US" altLang="zh-CN" dirty="0">
                <a:solidFill>
                  <a:srgbClr val="0C7BE0"/>
                </a:solidFill>
                <a:latin typeface="Helvetica Neue" panose="02000503000000020004" charset="0"/>
                <a:ea typeface="黑体-简" panose="02000000000000000000" charset="-122"/>
              </a:rPr>
              <a:t>-</a:t>
            </a:r>
            <a:r>
              <a:rPr lang="zh-CN" altLang="en-US" dirty="0">
                <a:solidFill>
                  <a:srgbClr val="0C7BE0"/>
                </a:solidFill>
                <a:latin typeface="Helvetica Neue" panose="02000503000000020004" charset="0"/>
                <a:ea typeface="黑体-简" panose="02000000000000000000" charset="-122"/>
              </a:rPr>
              <a:t> 关联数据集</a:t>
            </a:r>
            <a:endParaRPr dirty="0">
              <a:solidFill>
                <a:srgbClr val="0C7BE0"/>
              </a:solidFill>
              <a:latin typeface="Helvetica Neue" panose="02000503000000020004" charset="0"/>
              <a:ea typeface="黑体-简" panose="02000000000000000000" charset="-122"/>
            </a:endParaRPr>
          </a:p>
        </p:txBody>
      </p:sp>
      <p:pic>
        <p:nvPicPr>
          <p:cNvPr id="8" name="图片 7"/>
          <p:cNvPicPr>
            <a:picLocks noChangeAspect="1"/>
          </p:cNvPicPr>
          <p:nvPr/>
        </p:nvPicPr>
        <p:blipFill>
          <a:blip r:embed="rId1"/>
          <a:stretch>
            <a:fillRect/>
          </a:stretch>
        </p:blipFill>
        <p:spPr>
          <a:xfrm>
            <a:off x="793127" y="3902604"/>
            <a:ext cx="14863235" cy="8358669"/>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69307" y="1708087"/>
            <a:ext cx="11532293" cy="1865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200000"/>
              </a:lnSpc>
            </a:pPr>
            <a:r>
              <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对于一些无法直接连接数据库的应用，如 </a:t>
            </a:r>
            <a:r>
              <a:rPr kumimoji="0" lang="en-US" altLang="zh-CN"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TAPD</a:t>
            </a:r>
            <a:r>
              <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a:t>
            </a:r>
            <a:r>
              <a:rPr kumimoji="0" lang="en-US" altLang="zh-CN"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Github</a:t>
            </a:r>
            <a:r>
              <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 等，我们可以通过 </a:t>
            </a:r>
            <a:r>
              <a:rPr kumimoji="0" lang="en-US" altLang="zh-CN"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API </a:t>
            </a:r>
            <a:r>
              <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数据源来完成数据接入，进而进行数据分析。</a:t>
            </a:r>
            <a:endParaRPr kumimoji="0" lang="en-US" altLang="zh-CN"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endParaRPr>
          </a:p>
        </p:txBody>
      </p:sp>
      <p:sp>
        <p:nvSpPr>
          <p:cNvPr id="5" name="矩形"/>
          <p:cNvSpPr/>
          <p:nvPr/>
        </p:nvSpPr>
        <p:spPr>
          <a:xfrm>
            <a:off x="-21274" y="13409"/>
            <a:ext cx="5819401"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7" name="DataEase 功能架构"/>
          <p:cNvSpPr txBox="1"/>
          <p:nvPr/>
        </p:nvSpPr>
        <p:spPr>
          <a:xfrm>
            <a:off x="16827" y="255654"/>
            <a:ext cx="6487882" cy="866564"/>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dirty="0">
                <a:solidFill>
                  <a:srgbClr val="0C7BE0"/>
                </a:solidFill>
                <a:latin typeface="Helvetica Neue" panose="02000503000000020004" charset="0"/>
                <a:ea typeface="黑体-简" panose="02000000000000000000" charset="-122"/>
              </a:rPr>
              <a:t>数据源</a:t>
            </a:r>
            <a:r>
              <a:rPr lang="zh-CN" altLang="en-US" dirty="0">
                <a:solidFill>
                  <a:srgbClr val="0C7BE0"/>
                </a:solidFill>
                <a:latin typeface="Helvetica Neue" panose="02000503000000020004" charset="0"/>
                <a:ea typeface="黑体-简" panose="02000000000000000000" charset="-122"/>
              </a:rPr>
              <a:t> </a:t>
            </a:r>
            <a:r>
              <a:rPr lang="en-US" altLang="zh-CN" dirty="0">
                <a:solidFill>
                  <a:srgbClr val="0C7BE0"/>
                </a:solidFill>
                <a:latin typeface="Helvetica Neue" panose="02000503000000020004" charset="0"/>
                <a:ea typeface="黑体-简" panose="02000000000000000000" charset="-122"/>
              </a:rPr>
              <a:t>-</a:t>
            </a:r>
            <a:r>
              <a:rPr lang="zh-CN" altLang="en-US" dirty="0">
                <a:solidFill>
                  <a:srgbClr val="0C7BE0"/>
                </a:solidFill>
                <a:latin typeface="Helvetica Neue" panose="02000503000000020004" charset="0"/>
                <a:ea typeface="黑体-简" panose="02000000000000000000" charset="-122"/>
              </a:rPr>
              <a:t> </a:t>
            </a:r>
            <a:r>
              <a:rPr lang="en-US" altLang="zh-CN" dirty="0">
                <a:solidFill>
                  <a:srgbClr val="0C7BE0"/>
                </a:solidFill>
                <a:latin typeface="Helvetica Neue" panose="02000503000000020004" charset="0"/>
                <a:ea typeface="黑体-简" panose="02000000000000000000" charset="-122"/>
              </a:rPr>
              <a:t>API </a:t>
            </a:r>
            <a:r>
              <a:rPr lang="zh-CN" altLang="en-US" dirty="0">
                <a:solidFill>
                  <a:srgbClr val="0C7BE0"/>
                </a:solidFill>
                <a:latin typeface="Helvetica Neue" panose="02000503000000020004" charset="0"/>
                <a:ea typeface="黑体-简" panose="02000000000000000000" charset="-122"/>
              </a:rPr>
              <a:t>数据源</a:t>
            </a:r>
            <a:endParaRPr dirty="0">
              <a:solidFill>
                <a:srgbClr val="0C7BE0"/>
              </a:solidFill>
              <a:latin typeface="Helvetica Neue" panose="02000503000000020004" charset="0"/>
              <a:ea typeface="黑体-简" panose="02000000000000000000" charset="-122"/>
            </a:endParaRPr>
          </a:p>
        </p:txBody>
      </p:sp>
      <p:sp>
        <p:nvSpPr>
          <p:cNvPr id="9" name="文本框 8"/>
          <p:cNvSpPr txBox="1"/>
          <p:nvPr/>
        </p:nvSpPr>
        <p:spPr>
          <a:xfrm>
            <a:off x="978361" y="3867198"/>
            <a:ext cx="13612091" cy="5835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3200" b="0" dirty="0">
                <a:solidFill>
                  <a:schemeClr val="bg2">
                    <a:lumMod val="25000"/>
                  </a:schemeClr>
                </a:solidFill>
                <a:latin typeface="Helvetica Neue" panose="02000503000000020004" charset="0"/>
                <a:ea typeface="黑体-简" panose="02000000000000000000" charset="-122"/>
              </a:rPr>
              <a:t>https://api.github.com/repos/dataease/dataease/issues?per_page=100</a:t>
            </a:r>
            <a:endParaRPr lang="en-US" altLang="zh-CN" sz="3200" b="0" dirty="0">
              <a:solidFill>
                <a:schemeClr val="bg2">
                  <a:lumMod val="25000"/>
                </a:schemeClr>
              </a:solidFill>
              <a:latin typeface="Helvetica Neue" panose="02000503000000020004" charset="0"/>
              <a:ea typeface="黑体-简" panose="02000000000000000000" charset="-122"/>
            </a:endParaRPr>
          </a:p>
        </p:txBody>
      </p:sp>
      <p:pic>
        <p:nvPicPr>
          <p:cNvPr id="10" name="图片 9"/>
          <p:cNvPicPr>
            <a:picLocks noChangeAspect="1"/>
          </p:cNvPicPr>
          <p:nvPr/>
        </p:nvPicPr>
        <p:blipFill>
          <a:blip r:embed="rId1"/>
          <a:stretch>
            <a:fillRect/>
          </a:stretch>
        </p:blipFill>
        <p:spPr>
          <a:xfrm>
            <a:off x="978361" y="4744360"/>
            <a:ext cx="7772400" cy="8386010"/>
          </a:xfrm>
          <a:prstGeom prst="rect">
            <a:avLst/>
          </a:prstGeom>
        </p:spPr>
      </p:pic>
      <p:pic>
        <p:nvPicPr>
          <p:cNvPr id="12" name="图片 11"/>
          <p:cNvPicPr>
            <a:picLocks noChangeAspect="1"/>
          </p:cNvPicPr>
          <p:nvPr/>
        </p:nvPicPr>
        <p:blipFill>
          <a:blip r:embed="rId2"/>
          <a:stretch>
            <a:fillRect/>
          </a:stretch>
        </p:blipFill>
        <p:spPr>
          <a:xfrm>
            <a:off x="9240982" y="4750804"/>
            <a:ext cx="7932712" cy="8386010"/>
          </a:xfrm>
          <a:prstGeom prst="rect">
            <a:avLst/>
          </a:prstGeom>
        </p:spPr>
      </p:pic>
      <p:sp>
        <p:nvSpPr>
          <p:cNvPr id="13" name="文本框 12"/>
          <p:cNvSpPr txBox="1"/>
          <p:nvPr/>
        </p:nvSpPr>
        <p:spPr>
          <a:xfrm>
            <a:off x="17917134" y="4745395"/>
            <a:ext cx="6023522" cy="40201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注意点：</a:t>
            </a:r>
            <a:endParaRPr kumimoji="0" lang="en-US" altLang="zh-CN"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latin typeface="Helvetica Neue" panose="02000503000000020004" charset="0"/>
                <a:ea typeface="黑体-简" panose="02000000000000000000" charset="-122"/>
              </a:rPr>
              <a:t>1</a:t>
            </a:r>
            <a:r>
              <a:rPr lang="zh-CN" altLang="en-US" sz="2800" b="0" dirty="0">
                <a:latin typeface="Helvetica Neue" panose="02000503000000020004" charset="0"/>
                <a:ea typeface="黑体-简" panose="02000000000000000000" charset="-122"/>
              </a:rPr>
              <a:t>、</a:t>
            </a:r>
            <a:r>
              <a:rPr lang="en-US" altLang="zh-CN" sz="2800" b="0" dirty="0">
                <a:latin typeface="Helvetica Neue" panose="02000503000000020004" charset="0"/>
                <a:ea typeface="黑体-简" panose="02000000000000000000" charset="-122"/>
              </a:rPr>
              <a:t>API </a:t>
            </a:r>
            <a:r>
              <a:rPr lang="zh-CN" altLang="en-US" sz="2800" b="0" dirty="0">
                <a:latin typeface="Helvetica Neue" panose="02000503000000020004" charset="0"/>
                <a:ea typeface="黑体-简" panose="02000000000000000000" charset="-122"/>
              </a:rPr>
              <a:t>数据源目前支持 </a:t>
            </a:r>
            <a:r>
              <a:rPr lang="en-US" altLang="zh-CN" sz="2800" b="0" dirty="0">
                <a:latin typeface="Helvetica Neue" panose="02000503000000020004" charset="0"/>
                <a:ea typeface="黑体-简" panose="02000000000000000000" charset="-122"/>
              </a:rPr>
              <a:t>Basic</a:t>
            </a:r>
            <a:r>
              <a:rPr lang="zh-CN" altLang="en-US" sz="2800" b="0" dirty="0">
                <a:latin typeface="Helvetica Neue" panose="02000503000000020004" charset="0"/>
                <a:ea typeface="黑体-简" panose="02000000000000000000" charset="-122"/>
              </a:rPr>
              <a:t> </a:t>
            </a:r>
            <a:r>
              <a:rPr lang="en-US" altLang="zh-CN" sz="2800" b="0" dirty="0">
                <a:latin typeface="Helvetica Neue" panose="02000503000000020004" charset="0"/>
                <a:ea typeface="黑体-简" panose="02000000000000000000" charset="-122"/>
              </a:rPr>
              <a:t>Auth </a:t>
            </a:r>
            <a:r>
              <a:rPr lang="zh-CN" altLang="en-US" sz="2800" b="0" dirty="0">
                <a:latin typeface="Helvetica Neue" panose="02000503000000020004" charset="0"/>
                <a:ea typeface="黑体-简" panose="02000000000000000000" charset="-122"/>
              </a:rPr>
              <a:t>与 </a:t>
            </a:r>
            <a:r>
              <a:rPr lang="en-US" altLang="zh-CN" sz="2800" b="0" dirty="0">
                <a:latin typeface="Helvetica Neue" panose="02000503000000020004" charset="0"/>
                <a:ea typeface="黑体-简" panose="02000000000000000000" charset="-122"/>
              </a:rPr>
              <a:t>No</a:t>
            </a:r>
            <a:r>
              <a:rPr lang="zh-CN" altLang="en-US" sz="2800" b="0" dirty="0">
                <a:latin typeface="Helvetica Neue" panose="02000503000000020004" charset="0"/>
                <a:ea typeface="黑体-简" panose="02000000000000000000" charset="-122"/>
              </a:rPr>
              <a:t> </a:t>
            </a:r>
            <a:r>
              <a:rPr lang="en-US" altLang="zh-CN" sz="2800" b="0" dirty="0">
                <a:latin typeface="Helvetica Neue" panose="02000503000000020004" charset="0"/>
                <a:ea typeface="黑体-简" panose="02000000000000000000" charset="-122"/>
              </a:rPr>
              <a:t>Auth </a:t>
            </a:r>
            <a:r>
              <a:rPr lang="zh-CN" altLang="en-US" sz="2800" b="0" dirty="0">
                <a:latin typeface="Helvetica Neue" panose="02000503000000020004" charset="0"/>
                <a:ea typeface="黑体-简" panose="02000000000000000000" charset="-122"/>
              </a:rPr>
              <a:t>两种认证方式，如相应的 </a:t>
            </a:r>
            <a:r>
              <a:rPr lang="en-US" altLang="zh-CN" sz="2800" b="0" dirty="0">
                <a:latin typeface="Helvetica Neue" panose="02000503000000020004" charset="0"/>
                <a:ea typeface="黑体-简" panose="02000000000000000000" charset="-122"/>
              </a:rPr>
              <a:t>API </a:t>
            </a:r>
            <a:r>
              <a:rPr lang="zh-CN" altLang="en-US" sz="2800" b="0" dirty="0">
                <a:latin typeface="Helvetica Neue" panose="02000503000000020004" charset="0"/>
                <a:ea typeface="黑体-简" panose="02000000000000000000" charset="-122"/>
              </a:rPr>
              <a:t>接口不支持则这两种认证方式，则需要手动构建请求头参数完成对接。</a:t>
            </a:r>
            <a:endPar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55403" y="2157541"/>
            <a:ext cx="20002802" cy="11271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200000"/>
              </a:lnSpc>
            </a:pPr>
            <a:r>
              <a:rPr lang="zh-CN" altLang="en-US" sz="3200" b="0" dirty="0">
                <a:latin typeface="Helvetica Neue" panose="02000503000000020004" charset="0"/>
                <a:ea typeface="黑体-简" panose="02000000000000000000" charset="-122"/>
              </a:rPr>
              <a:t>选择 </a:t>
            </a:r>
            <a:r>
              <a:rPr lang="en-US" altLang="zh-CN" sz="3200" b="0" dirty="0">
                <a:latin typeface="Helvetica Neue" panose="02000503000000020004" charset="0"/>
                <a:ea typeface="黑体-简" panose="02000000000000000000" charset="-122"/>
              </a:rPr>
              <a:t>API </a:t>
            </a:r>
            <a:r>
              <a:rPr lang="zh-CN" altLang="en-US" sz="3200" b="0" dirty="0">
                <a:latin typeface="Helvetica Neue" panose="02000503000000020004" charset="0"/>
                <a:ea typeface="黑体-简" panose="02000000000000000000" charset="-122"/>
              </a:rPr>
              <a:t>中的数据表（接口）作为数据集，</a:t>
            </a:r>
            <a:r>
              <a:rPr lang="en-US" altLang="zh-CN" sz="3200" b="0" dirty="0">
                <a:latin typeface="Helvetica Neue" panose="02000503000000020004" charset="0"/>
                <a:ea typeface="黑体-简" panose="02000000000000000000" charset="-122"/>
              </a:rPr>
              <a:t>API</a:t>
            </a:r>
            <a:r>
              <a:rPr lang="zh-CN" altLang="en-US" sz="3200" b="0" dirty="0">
                <a:latin typeface="Helvetica Neue" panose="02000503000000020004" charset="0"/>
                <a:ea typeface="黑体-简" panose="02000000000000000000" charset="-122"/>
              </a:rPr>
              <a:t> 数据集仅支持定时同步模式</a:t>
            </a: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a:t>
            </a:r>
            <a:endPar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2" name="矩形"/>
          <p:cNvSpPr/>
          <p:nvPr/>
        </p:nvSpPr>
        <p:spPr>
          <a:xfrm>
            <a:off x="-21274" y="13409"/>
            <a:ext cx="5819401"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5" name="DataEase 功能架构"/>
          <p:cNvSpPr txBox="1"/>
          <p:nvPr/>
        </p:nvSpPr>
        <p:spPr>
          <a:xfrm>
            <a:off x="16827" y="255654"/>
            <a:ext cx="6487882" cy="866564"/>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rPr>
              <a:t>数据集 </a:t>
            </a:r>
            <a:r>
              <a:rPr lang="en-US" altLang="zh-CN" dirty="0">
                <a:solidFill>
                  <a:srgbClr val="0C7BE0"/>
                </a:solidFill>
                <a:latin typeface="Helvetica Neue" panose="02000503000000020004" charset="0"/>
                <a:ea typeface="黑体-简" panose="02000000000000000000" charset="-122"/>
              </a:rPr>
              <a:t>-</a:t>
            </a:r>
            <a:r>
              <a:rPr lang="zh-CN" altLang="en-US" dirty="0">
                <a:solidFill>
                  <a:srgbClr val="0C7BE0"/>
                </a:solidFill>
                <a:latin typeface="Helvetica Neue" panose="02000503000000020004" charset="0"/>
                <a:ea typeface="黑体-简" panose="02000000000000000000" charset="-122"/>
              </a:rPr>
              <a:t> </a:t>
            </a:r>
            <a:r>
              <a:rPr lang="en-US" altLang="zh-CN" dirty="0">
                <a:solidFill>
                  <a:srgbClr val="0C7BE0"/>
                </a:solidFill>
                <a:latin typeface="Helvetica Neue" panose="02000503000000020004" charset="0"/>
                <a:ea typeface="黑体-简" panose="02000000000000000000" charset="-122"/>
              </a:rPr>
              <a:t>API </a:t>
            </a:r>
            <a:r>
              <a:rPr lang="zh-CN" altLang="en-US" dirty="0">
                <a:solidFill>
                  <a:srgbClr val="0C7BE0"/>
                </a:solidFill>
                <a:latin typeface="Helvetica Neue" panose="02000503000000020004" charset="0"/>
                <a:ea typeface="黑体-简" panose="02000000000000000000" charset="-122"/>
              </a:rPr>
              <a:t>数据集</a:t>
            </a:r>
            <a:endParaRPr dirty="0">
              <a:solidFill>
                <a:srgbClr val="0C7BE0"/>
              </a:solidFill>
              <a:latin typeface="Helvetica Neue" panose="02000503000000020004" charset="0"/>
              <a:ea typeface="黑体-简" panose="02000000000000000000" charset="-122"/>
            </a:endParaRPr>
          </a:p>
        </p:txBody>
      </p:sp>
      <p:pic>
        <p:nvPicPr>
          <p:cNvPr id="7" name="图片 6"/>
          <p:cNvPicPr>
            <a:picLocks noChangeAspect="1"/>
          </p:cNvPicPr>
          <p:nvPr/>
        </p:nvPicPr>
        <p:blipFill>
          <a:blip r:embed="rId1"/>
          <a:stretch>
            <a:fillRect/>
          </a:stretch>
        </p:blipFill>
        <p:spPr>
          <a:xfrm>
            <a:off x="855402" y="3987579"/>
            <a:ext cx="16144125" cy="7176083"/>
          </a:xfrm>
          <a:prstGeom prst="rect">
            <a:avLst/>
          </a:prstGeom>
        </p:spPr>
      </p:pic>
      <p:sp>
        <p:nvSpPr>
          <p:cNvPr id="8" name="文本框 7"/>
          <p:cNvSpPr txBox="1"/>
          <p:nvPr/>
        </p:nvSpPr>
        <p:spPr>
          <a:xfrm>
            <a:off x="17505076" y="3988614"/>
            <a:ext cx="6023522" cy="40201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注意点：</a:t>
            </a:r>
            <a:endParaRPr kumimoji="0" lang="en-US" altLang="zh-CN"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latin typeface="Helvetica Neue" panose="02000503000000020004" charset="0"/>
                <a:ea typeface="黑体-简" panose="02000000000000000000" charset="-122"/>
              </a:rPr>
              <a:t>1</a:t>
            </a:r>
            <a:r>
              <a:rPr lang="zh-CN" altLang="en-US" sz="2800" b="0" dirty="0">
                <a:latin typeface="Helvetica Neue" panose="02000503000000020004" charset="0"/>
                <a:ea typeface="黑体-简" panose="02000000000000000000" charset="-122"/>
              </a:rPr>
              <a:t>、区别于数据库数据集与 </a:t>
            </a:r>
            <a:r>
              <a:rPr lang="en-US" altLang="zh-CN" sz="2800" b="0" dirty="0">
                <a:latin typeface="Helvetica Neue" panose="02000503000000020004" charset="0"/>
                <a:ea typeface="黑体-简" panose="02000000000000000000" charset="-122"/>
              </a:rPr>
              <a:t>SQL</a:t>
            </a:r>
            <a:r>
              <a:rPr lang="zh-CN" altLang="en-US" sz="2800" b="0" dirty="0">
                <a:latin typeface="Helvetica Neue" panose="02000503000000020004" charset="0"/>
                <a:ea typeface="黑体-简" panose="02000000000000000000" charset="-122"/>
              </a:rPr>
              <a:t> 数据集，</a:t>
            </a:r>
            <a:r>
              <a:rPr lang="en-US" altLang="zh-CN" sz="2800" b="0" dirty="0">
                <a:latin typeface="Helvetica Neue" panose="02000503000000020004" charset="0"/>
                <a:ea typeface="黑体-简" panose="02000000000000000000" charset="-122"/>
              </a:rPr>
              <a:t>API </a:t>
            </a:r>
            <a:r>
              <a:rPr lang="zh-CN" altLang="en-US" sz="2800" b="0" dirty="0">
                <a:latin typeface="Helvetica Neue" panose="02000503000000020004" charset="0"/>
                <a:ea typeface="黑体-简" panose="02000000000000000000" charset="-122"/>
              </a:rPr>
              <a:t>数据集的增量更新不需要设置参数，系统进行全字段匹配，存在不一致的情况即新增，可类比 </a:t>
            </a:r>
            <a:r>
              <a:rPr lang="en-US" altLang="zh-CN" sz="2800" b="0" dirty="0">
                <a:latin typeface="Helvetica Neue" panose="02000503000000020004" charset="0"/>
                <a:ea typeface="黑体-简" panose="02000000000000000000" charset="-122"/>
              </a:rPr>
              <a:t>Excel</a:t>
            </a:r>
            <a:r>
              <a:rPr lang="zh-CN" altLang="en-US" sz="2800" b="0" dirty="0">
                <a:latin typeface="Helvetica Neue" panose="02000503000000020004" charset="0"/>
                <a:ea typeface="黑体-简" panose="02000000000000000000" charset="-122"/>
              </a:rPr>
              <a:t> 数据集的追加。 </a:t>
            </a:r>
            <a:endPar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3126" y="1696911"/>
            <a:ext cx="16086204" cy="1619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字段管理对字段的类型进行调整，只要数据格式满足，均可进行调整。例如文本格式的“</a:t>
            </a:r>
            <a:r>
              <a:rPr kumimoji="0" lang="en-US" altLang="zh-CN"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2022-01-01</a:t>
            </a: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”，可调整为日期格式；文本格式的“</a:t>
            </a:r>
            <a:r>
              <a:rPr kumimoji="0" lang="en-US" altLang="zh-CN"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1</a:t>
            </a: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”可调整为数值格式等。</a:t>
            </a:r>
            <a:endPar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pic>
        <p:nvPicPr>
          <p:cNvPr id="5" name="图片 4"/>
          <p:cNvPicPr>
            <a:picLocks noChangeAspect="1"/>
          </p:cNvPicPr>
          <p:nvPr/>
        </p:nvPicPr>
        <p:blipFill>
          <a:blip r:embed="rId1"/>
          <a:stretch>
            <a:fillRect/>
          </a:stretch>
        </p:blipFill>
        <p:spPr>
          <a:xfrm>
            <a:off x="793126" y="3953200"/>
            <a:ext cx="17387793" cy="7660189"/>
          </a:xfrm>
          <a:prstGeom prst="rect">
            <a:avLst/>
          </a:prstGeom>
        </p:spPr>
      </p:pic>
      <p:sp>
        <p:nvSpPr>
          <p:cNvPr id="3" name="矩形"/>
          <p:cNvSpPr/>
          <p:nvPr/>
        </p:nvSpPr>
        <p:spPr>
          <a:xfrm>
            <a:off x="-21274" y="13409"/>
            <a:ext cx="7731329"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6" name="DataEase 功能架构"/>
          <p:cNvSpPr txBox="1"/>
          <p:nvPr/>
        </p:nvSpPr>
        <p:spPr>
          <a:xfrm>
            <a:off x="16827" y="255654"/>
            <a:ext cx="9916882" cy="804219"/>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dirty="0">
                <a:solidFill>
                  <a:srgbClr val="0C7BE0"/>
                </a:solidFill>
                <a:latin typeface="Helvetica Neue" panose="02000503000000020004" charset="0"/>
                <a:ea typeface="黑体-简" panose="02000000000000000000" charset="-122"/>
              </a:rPr>
              <a:t>数据集管理</a:t>
            </a:r>
            <a:r>
              <a:rPr lang="zh-CN" altLang="en-US" dirty="0">
                <a:solidFill>
                  <a:srgbClr val="0C7BE0"/>
                </a:solidFill>
                <a:latin typeface="Helvetica Neue" panose="02000503000000020004" charset="0"/>
                <a:ea typeface="黑体-简" panose="02000000000000000000" charset="-122"/>
              </a:rPr>
              <a:t> </a:t>
            </a:r>
            <a:r>
              <a:rPr lang="en-US" altLang="zh-CN" dirty="0">
                <a:solidFill>
                  <a:srgbClr val="0C7BE0"/>
                </a:solidFill>
                <a:latin typeface="Helvetica Neue" panose="02000503000000020004" charset="0"/>
                <a:ea typeface="黑体-简" panose="02000000000000000000" charset="-122"/>
              </a:rPr>
              <a:t>–</a:t>
            </a:r>
            <a:r>
              <a:rPr lang="zh-CN" altLang="en-US" dirty="0">
                <a:solidFill>
                  <a:srgbClr val="0C7BE0"/>
                </a:solidFill>
                <a:latin typeface="Helvetica Neue" panose="02000503000000020004" charset="0"/>
                <a:ea typeface="黑体-简" panose="02000000000000000000" charset="-122"/>
              </a:rPr>
              <a:t> 字段类型切换</a:t>
            </a:r>
            <a:endParaRPr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3126" y="1935430"/>
            <a:ext cx="16086204" cy="1619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字段管理可对维度</a:t>
            </a:r>
            <a:r>
              <a:rPr kumimoji="0" lang="en-US" altLang="zh-CN"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a:t>
            </a: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指标进行切换，默认在数据集创建时会将文本、日期类型的字段设置为维度，将数值类型的字段设置为指标，后期我们也可在数据集中对此进行调整。</a:t>
            </a:r>
            <a:endPar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pic>
        <p:nvPicPr>
          <p:cNvPr id="3" name="图片 2"/>
          <p:cNvPicPr>
            <a:picLocks noChangeAspect="1"/>
          </p:cNvPicPr>
          <p:nvPr/>
        </p:nvPicPr>
        <p:blipFill>
          <a:blip r:embed="rId1"/>
          <a:stretch>
            <a:fillRect/>
          </a:stretch>
        </p:blipFill>
        <p:spPr>
          <a:xfrm>
            <a:off x="793126" y="3929831"/>
            <a:ext cx="16086204" cy="7783290"/>
          </a:xfrm>
          <a:prstGeom prst="rect">
            <a:avLst/>
          </a:prstGeom>
        </p:spPr>
      </p:pic>
      <p:sp>
        <p:nvSpPr>
          <p:cNvPr id="5" name="矩形"/>
          <p:cNvSpPr/>
          <p:nvPr/>
        </p:nvSpPr>
        <p:spPr>
          <a:xfrm>
            <a:off x="-21274" y="13409"/>
            <a:ext cx="7731329"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6" name="DataEase 功能架构"/>
          <p:cNvSpPr txBox="1"/>
          <p:nvPr/>
        </p:nvSpPr>
        <p:spPr>
          <a:xfrm>
            <a:off x="16827" y="255654"/>
            <a:ext cx="9916882" cy="804219"/>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dirty="0">
                <a:solidFill>
                  <a:srgbClr val="0C7BE0"/>
                </a:solidFill>
                <a:latin typeface="Helvetica Neue" panose="02000503000000020004" charset="0"/>
                <a:ea typeface="黑体-简" panose="02000000000000000000" charset="-122"/>
              </a:rPr>
              <a:t>数据集管理</a:t>
            </a:r>
            <a:r>
              <a:rPr lang="zh-CN" altLang="en-US" dirty="0">
                <a:solidFill>
                  <a:srgbClr val="0C7BE0"/>
                </a:solidFill>
                <a:latin typeface="Helvetica Neue" panose="02000503000000020004" charset="0"/>
                <a:ea typeface="黑体-简" panose="02000000000000000000" charset="-122"/>
              </a:rPr>
              <a:t> </a:t>
            </a:r>
            <a:r>
              <a:rPr lang="en-US" altLang="zh-CN" dirty="0">
                <a:solidFill>
                  <a:srgbClr val="0C7BE0"/>
                </a:solidFill>
                <a:latin typeface="Helvetica Neue" panose="02000503000000020004" charset="0"/>
                <a:ea typeface="黑体-简" panose="02000000000000000000" charset="-122"/>
              </a:rPr>
              <a:t>–</a:t>
            </a:r>
            <a:r>
              <a:rPr lang="zh-CN" altLang="en-US" dirty="0">
                <a:solidFill>
                  <a:srgbClr val="0C7BE0"/>
                </a:solidFill>
                <a:latin typeface="Helvetica Neue" panose="02000503000000020004" charset="0"/>
                <a:ea typeface="黑体-简" panose="02000000000000000000" charset="-122"/>
              </a:rPr>
              <a:t> 维度指标切换</a:t>
            </a:r>
            <a:endParaRPr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3126" y="2304683"/>
            <a:ext cx="16086204"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我们可以在数据集中创建计算字段来辅助我们进行数据建模。</a:t>
            </a:r>
            <a:endPar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6" name="文本框 5"/>
          <p:cNvSpPr txBox="1"/>
          <p:nvPr/>
        </p:nvSpPr>
        <p:spPr>
          <a:xfrm>
            <a:off x="14729254" y="3873334"/>
            <a:ext cx="7060200" cy="40201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注意点：</a:t>
            </a:r>
            <a:endParaRPr kumimoji="0" lang="en-US" altLang="zh-CN"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latin typeface="Helvetica Neue" panose="02000503000000020004" charset="0"/>
                <a:ea typeface="黑体-简" panose="02000000000000000000" charset="-122"/>
              </a:rPr>
              <a:t>1</a:t>
            </a:r>
            <a:r>
              <a:rPr lang="zh-CN" altLang="en-US" sz="2800" b="0" dirty="0">
                <a:latin typeface="Helvetica Neue" panose="02000503000000020004" charset="0"/>
                <a:ea typeface="黑体-简" panose="02000000000000000000" charset="-122"/>
              </a:rPr>
              <a:t>、数据库对应的非聚合函数均可使用，不局限于列出来的部分函数。</a:t>
            </a:r>
            <a:endParaRPr lang="en-US" altLang="zh-CN" sz="2800" b="0" dirty="0">
              <a:latin typeface="Helvetica Neue" panose="02000503000000020004" charset="0"/>
              <a:ea typeface="黑体-简" panose="02000000000000000000" charset="-122"/>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latin typeface="Helvetica Neue" panose="02000503000000020004" charset="0"/>
                <a:ea typeface="黑体-简" panose="02000000000000000000" charset="-122"/>
              </a:rPr>
              <a:t>2</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、对于定时同步模式的数据库数据集、</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SQL </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数据集以及 </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Excel</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 数据集、</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API</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 数据集等需使用 </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Doris </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函数。</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pic>
        <p:nvPicPr>
          <p:cNvPr id="3" name="图片 2"/>
          <p:cNvPicPr>
            <a:picLocks noChangeAspect="1"/>
          </p:cNvPicPr>
          <p:nvPr/>
        </p:nvPicPr>
        <p:blipFill>
          <a:blip r:embed="rId1"/>
          <a:stretch>
            <a:fillRect/>
          </a:stretch>
        </p:blipFill>
        <p:spPr>
          <a:xfrm>
            <a:off x="793126" y="3549135"/>
            <a:ext cx="12259934" cy="8819340"/>
          </a:xfrm>
          <a:prstGeom prst="rect">
            <a:avLst/>
          </a:prstGeom>
        </p:spPr>
      </p:pic>
      <p:sp>
        <p:nvSpPr>
          <p:cNvPr id="5" name="矩形"/>
          <p:cNvSpPr/>
          <p:nvPr/>
        </p:nvSpPr>
        <p:spPr>
          <a:xfrm>
            <a:off x="-21274" y="13409"/>
            <a:ext cx="6505201"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7" name="DataEase 功能架构"/>
          <p:cNvSpPr txBox="1"/>
          <p:nvPr/>
        </p:nvSpPr>
        <p:spPr>
          <a:xfrm>
            <a:off x="16827" y="255654"/>
            <a:ext cx="9916882" cy="804219"/>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dirty="0">
                <a:solidFill>
                  <a:srgbClr val="0C7BE0"/>
                </a:solidFill>
                <a:latin typeface="Helvetica Neue" panose="02000503000000020004" charset="0"/>
                <a:ea typeface="黑体-简" panose="02000000000000000000" charset="-122"/>
              </a:rPr>
              <a:t>数据集管理</a:t>
            </a:r>
            <a:r>
              <a:rPr lang="zh-CN" altLang="en-US" dirty="0">
                <a:solidFill>
                  <a:srgbClr val="0C7BE0"/>
                </a:solidFill>
                <a:latin typeface="Helvetica Neue" panose="02000503000000020004" charset="0"/>
                <a:ea typeface="黑体-简" panose="02000000000000000000" charset="-122"/>
              </a:rPr>
              <a:t> </a:t>
            </a:r>
            <a:r>
              <a:rPr lang="en-US" altLang="zh-CN" dirty="0">
                <a:solidFill>
                  <a:srgbClr val="0C7BE0"/>
                </a:solidFill>
                <a:latin typeface="Helvetica Neue" panose="02000503000000020004" charset="0"/>
                <a:ea typeface="黑体-简" panose="02000000000000000000" charset="-122"/>
              </a:rPr>
              <a:t>–</a:t>
            </a:r>
            <a:r>
              <a:rPr lang="zh-CN" altLang="en-US" dirty="0">
                <a:solidFill>
                  <a:srgbClr val="0C7BE0"/>
                </a:solidFill>
                <a:latin typeface="Helvetica Neue" panose="02000503000000020004" charset="0"/>
                <a:ea typeface="黑体-简" panose="02000000000000000000" charset="-122"/>
              </a:rPr>
              <a:t> 计算字段</a:t>
            </a:r>
            <a:endParaRPr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仪表板"/>
          <p:cNvSpPr/>
          <p:nvPr/>
        </p:nvSpPr>
        <p:spPr>
          <a:xfrm>
            <a:off x="835284" y="3029560"/>
            <a:ext cx="2540001" cy="1143001"/>
          </a:xfrm>
          <a:prstGeom prst="roundRect">
            <a:avLst>
              <a:gd name="adj" fmla="val 16667"/>
            </a:avLst>
          </a:prstGeom>
          <a:solidFill>
            <a:schemeClr val="accent1">
              <a:hueOff val="-264798"/>
              <a:satOff val="8095"/>
              <a:lumOff val="-20816"/>
            </a:schemeClr>
          </a:solidFill>
          <a:ln w="12700">
            <a:miter lim="400000"/>
          </a:ln>
        </p:spPr>
        <p:txBody>
          <a:bodyPr lIns="50800" tIns="50800" rIns="50800" bIns="50800" anchor="ctr"/>
          <a:lstStyle>
            <a:lvl1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仪表板</a:t>
            </a:r>
            <a:endParaRPr>
              <a:latin typeface="Helvetica Neue" panose="02000503000000020004" charset="0"/>
              <a:ea typeface="黑体-简" panose="02000000000000000000" charset="-122"/>
            </a:endParaRPr>
          </a:p>
        </p:txBody>
      </p:sp>
      <p:sp>
        <p:nvSpPr>
          <p:cNvPr id="285" name="视图"/>
          <p:cNvSpPr/>
          <p:nvPr/>
        </p:nvSpPr>
        <p:spPr>
          <a:xfrm>
            <a:off x="835284" y="5872911"/>
            <a:ext cx="2540001" cy="1143001"/>
          </a:xfrm>
          <a:prstGeom prst="roundRect">
            <a:avLst>
              <a:gd name="adj" fmla="val 16667"/>
            </a:avLst>
          </a:prstGeom>
          <a:solidFill>
            <a:schemeClr val="accent1">
              <a:hueOff val="-264798"/>
              <a:satOff val="8095"/>
              <a:lumOff val="-20816"/>
            </a:schemeClr>
          </a:solidFill>
          <a:ln w="12700">
            <a:miter lim="400000"/>
          </a:ln>
        </p:spPr>
        <p:txBody>
          <a:bodyPr lIns="50800" tIns="50800" rIns="50800" bIns="50800" anchor="ctr"/>
          <a:lstStyle>
            <a:lvl1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视图</a:t>
            </a:r>
            <a:endParaRPr>
              <a:latin typeface="Helvetica Neue" panose="02000503000000020004" charset="0"/>
              <a:ea typeface="黑体-简" panose="02000000000000000000" charset="-122"/>
            </a:endParaRPr>
          </a:p>
        </p:txBody>
      </p:sp>
      <p:sp>
        <p:nvSpPr>
          <p:cNvPr id="286" name="数据集"/>
          <p:cNvSpPr/>
          <p:nvPr/>
        </p:nvSpPr>
        <p:spPr>
          <a:xfrm>
            <a:off x="835284" y="8716261"/>
            <a:ext cx="2540001" cy="1143001"/>
          </a:xfrm>
          <a:prstGeom prst="roundRect">
            <a:avLst>
              <a:gd name="adj" fmla="val 16667"/>
            </a:avLst>
          </a:prstGeom>
          <a:solidFill>
            <a:schemeClr val="accent1">
              <a:hueOff val="-264798"/>
              <a:satOff val="8095"/>
              <a:lumOff val="-20816"/>
            </a:schemeClr>
          </a:solidFill>
          <a:ln w="12700">
            <a:miter lim="400000"/>
          </a:ln>
        </p:spPr>
        <p:txBody>
          <a:bodyPr lIns="50800" tIns="50800" rIns="50800" bIns="50800" anchor="ctr"/>
          <a:lstStyle>
            <a:lvl1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dirty="0">
                <a:latin typeface="Helvetica Neue" panose="02000503000000020004" charset="0"/>
                <a:ea typeface="黑体-简" panose="02000000000000000000" charset="-122"/>
              </a:rPr>
              <a:t>数据集</a:t>
            </a:r>
            <a:endParaRPr dirty="0">
              <a:latin typeface="Helvetica Neue" panose="02000503000000020004" charset="0"/>
              <a:ea typeface="黑体-简" panose="02000000000000000000" charset="-122"/>
            </a:endParaRPr>
          </a:p>
        </p:txBody>
      </p:sp>
      <p:sp>
        <p:nvSpPr>
          <p:cNvPr id="287" name="数据源"/>
          <p:cNvSpPr/>
          <p:nvPr/>
        </p:nvSpPr>
        <p:spPr>
          <a:xfrm>
            <a:off x="835284" y="11559613"/>
            <a:ext cx="2540001" cy="1143001"/>
          </a:xfrm>
          <a:prstGeom prst="roundRect">
            <a:avLst>
              <a:gd name="adj" fmla="val 16667"/>
            </a:avLst>
          </a:prstGeom>
          <a:solidFill>
            <a:schemeClr val="accent1">
              <a:hueOff val="-264798"/>
              <a:satOff val="8095"/>
              <a:lumOff val="-20816"/>
            </a:schemeClr>
          </a:solidFill>
          <a:ln w="12700">
            <a:miter lim="400000"/>
          </a:ln>
        </p:spPr>
        <p:txBody>
          <a:bodyPr lIns="50800" tIns="50800" rIns="50800" bIns="50800" anchor="ctr"/>
          <a:lstStyle>
            <a:lvl1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dirty="0">
                <a:latin typeface="Helvetica Neue" panose="02000503000000020004" charset="0"/>
                <a:ea typeface="黑体-简" panose="02000000000000000000" charset="-122"/>
              </a:rPr>
              <a:t>数据源</a:t>
            </a:r>
            <a:endParaRPr dirty="0">
              <a:latin typeface="Helvetica Neue" panose="02000503000000020004" charset="0"/>
              <a:ea typeface="黑体-简" panose="02000000000000000000" charset="-122"/>
            </a:endParaRPr>
          </a:p>
        </p:txBody>
      </p:sp>
      <p:sp>
        <p:nvSpPr>
          <p:cNvPr id="288" name="矩形"/>
          <p:cNvSpPr/>
          <p:nvPr/>
        </p:nvSpPr>
        <p:spPr>
          <a:xfrm>
            <a:off x="4059390" y="11559613"/>
            <a:ext cx="15875001" cy="1275703"/>
          </a:xfrm>
          <a:prstGeom prst="rect">
            <a:avLst/>
          </a:prstGeom>
          <a:solidFill>
            <a:srgbClr val="D6D5D5"/>
          </a:solidFill>
          <a:ln w="12700">
            <a:miter lim="400000"/>
          </a:ln>
        </p:spPr>
        <p:txBody>
          <a:bodyPr tIns="91439" bIns="91439"/>
          <a:lstStyle/>
          <a:p>
            <a:pPr indent="0" algn="ctr" defTabSz="1828800">
              <a:defRPr sz="2400">
                <a:latin typeface="Trebuchet MS" panose="020B0703020202090204"/>
                <a:ea typeface="Trebuchet MS" panose="020B0703020202090204"/>
                <a:cs typeface="Trebuchet MS" panose="020B0703020202090204"/>
                <a:sym typeface="Trebuchet MS" panose="020B0703020202090204"/>
              </a:defRPr>
            </a:pPr>
            <a:endParaRPr sz="3200"/>
          </a:p>
        </p:txBody>
      </p:sp>
      <p:sp>
        <p:nvSpPr>
          <p:cNvPr id="289" name="形状"/>
          <p:cNvSpPr/>
          <p:nvPr/>
        </p:nvSpPr>
        <p:spPr>
          <a:xfrm>
            <a:off x="4085136" y="11114113"/>
            <a:ext cx="15849255" cy="445500"/>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gradFill>
            <a:gsLst>
              <a:gs pos="0">
                <a:srgbClr val="929292"/>
              </a:gs>
              <a:gs pos="100000">
                <a:srgbClr val="929292"/>
              </a:gs>
            </a:gsLst>
            <a:lin ang="5400000"/>
          </a:gradFill>
          <a:ln w="12700">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pic>
        <p:nvPicPr>
          <p:cNvPr id="290" name="图像" descr="图像"/>
          <p:cNvPicPr>
            <a:picLocks noChangeAspect="1"/>
          </p:cNvPicPr>
          <p:nvPr/>
        </p:nvPicPr>
        <p:blipFill>
          <a:blip r:embed="rId1"/>
          <a:stretch>
            <a:fillRect/>
          </a:stretch>
        </p:blipFill>
        <p:spPr>
          <a:xfrm>
            <a:off x="15430500" y="10231834"/>
            <a:ext cx="2409218" cy="1062891"/>
          </a:xfrm>
          <a:prstGeom prst="rect">
            <a:avLst/>
          </a:prstGeom>
          <a:ln w="12700">
            <a:miter lim="400000"/>
            <a:headEnd/>
            <a:tailEnd/>
          </a:ln>
          <a:effectLst>
            <a:outerShdw blurRad="165100" rotWithShape="0">
              <a:srgbClr val="000000">
                <a:alpha val="75000"/>
              </a:srgbClr>
            </a:outerShdw>
          </a:effectLst>
        </p:spPr>
      </p:pic>
      <p:pic>
        <p:nvPicPr>
          <p:cNvPr id="291" name="图片 1.png-8.png" descr="图片 1.png-8.png"/>
          <p:cNvPicPr>
            <a:picLocks noChangeAspect="1"/>
          </p:cNvPicPr>
          <p:nvPr/>
        </p:nvPicPr>
        <p:blipFill>
          <a:blip r:embed="rId2"/>
          <a:stretch>
            <a:fillRect/>
          </a:stretch>
        </p:blipFill>
        <p:spPr>
          <a:xfrm>
            <a:off x="8805588" y="10350500"/>
            <a:ext cx="3194895" cy="825500"/>
          </a:xfrm>
          <a:prstGeom prst="rect">
            <a:avLst/>
          </a:prstGeom>
          <a:ln w="12700">
            <a:miter lim="400000"/>
            <a:headEnd/>
            <a:tailEnd/>
          </a:ln>
          <a:effectLst>
            <a:outerShdw blurRad="165100" rotWithShape="0">
              <a:srgbClr val="000000">
                <a:alpha val="75000"/>
              </a:srgbClr>
            </a:outerShdw>
          </a:effectLst>
        </p:spPr>
      </p:pic>
      <p:pic>
        <p:nvPicPr>
          <p:cNvPr id="292" name="图像" descr="图像"/>
          <p:cNvPicPr>
            <a:picLocks noChangeAspect="1"/>
          </p:cNvPicPr>
          <p:nvPr/>
        </p:nvPicPr>
        <p:blipFill>
          <a:blip r:embed="rId3"/>
          <a:stretch>
            <a:fillRect/>
          </a:stretch>
        </p:blipFill>
        <p:spPr>
          <a:xfrm>
            <a:off x="6083300" y="10350500"/>
            <a:ext cx="2116590" cy="825500"/>
          </a:xfrm>
          <a:prstGeom prst="rect">
            <a:avLst/>
          </a:prstGeom>
          <a:ln w="12700">
            <a:miter lim="400000"/>
            <a:headEnd/>
            <a:tailEnd/>
          </a:ln>
          <a:effectLst>
            <a:outerShdw blurRad="165100" rotWithShape="0">
              <a:srgbClr val="000000">
                <a:alpha val="75000"/>
              </a:srgbClr>
            </a:outerShdw>
          </a:effectLst>
        </p:spPr>
      </p:pic>
      <p:pic>
        <p:nvPicPr>
          <p:cNvPr id="293" name="图像" descr="图像"/>
          <p:cNvPicPr>
            <a:picLocks noChangeAspect="1"/>
          </p:cNvPicPr>
          <p:nvPr/>
        </p:nvPicPr>
        <p:blipFill>
          <a:blip r:embed="rId4"/>
          <a:stretch>
            <a:fillRect/>
          </a:stretch>
        </p:blipFill>
        <p:spPr>
          <a:xfrm>
            <a:off x="12778058" y="10058858"/>
            <a:ext cx="1777900" cy="1111544"/>
          </a:xfrm>
          <a:prstGeom prst="rect">
            <a:avLst/>
          </a:prstGeom>
          <a:ln w="12700">
            <a:miter lim="400000"/>
            <a:headEnd/>
            <a:tailEnd/>
          </a:ln>
          <a:effectLst>
            <a:outerShdw blurRad="165100" rotWithShape="0">
              <a:srgbClr val="000000">
                <a:alpha val="75000"/>
              </a:srgbClr>
            </a:outerShdw>
          </a:effectLst>
        </p:spPr>
      </p:pic>
      <p:sp>
        <p:nvSpPr>
          <p:cNvPr id="294" name="矩形"/>
          <p:cNvSpPr/>
          <p:nvPr/>
        </p:nvSpPr>
        <p:spPr>
          <a:xfrm>
            <a:off x="4059390" y="8735850"/>
            <a:ext cx="15875001" cy="1275703"/>
          </a:xfrm>
          <a:prstGeom prst="rect">
            <a:avLst/>
          </a:prstGeom>
          <a:solidFill>
            <a:srgbClr val="D6D5D5"/>
          </a:solidFill>
          <a:ln w="12700">
            <a:miter lim="400000"/>
          </a:ln>
        </p:spPr>
        <p:txBody>
          <a:bodyPr tIns="91439" bIns="91439"/>
          <a:lstStyle/>
          <a:p>
            <a:pPr indent="0" algn="ctr" defTabSz="1828800">
              <a:defRPr sz="2400">
                <a:latin typeface="Trebuchet MS" panose="020B0703020202090204"/>
                <a:ea typeface="Trebuchet MS" panose="020B0703020202090204"/>
                <a:cs typeface="Trebuchet MS" panose="020B0703020202090204"/>
                <a:sym typeface="Trebuchet MS" panose="020B0703020202090204"/>
              </a:defRPr>
            </a:pPr>
            <a:endParaRPr sz="3200"/>
          </a:p>
        </p:txBody>
      </p:sp>
      <p:sp>
        <p:nvSpPr>
          <p:cNvPr id="295" name="本地模式基于 Apache Doris 和 Kettle"/>
          <p:cNvSpPr/>
          <p:nvPr/>
        </p:nvSpPr>
        <p:spPr>
          <a:xfrm>
            <a:off x="4387850" y="8949577"/>
            <a:ext cx="5155547"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dirty="0" err="1">
                <a:latin typeface="Helvetica Neue" panose="02000503000000020004" charset="0"/>
                <a:ea typeface="黑体-简" panose="02000000000000000000" charset="-122"/>
              </a:rPr>
              <a:t>本地模式基于</a:t>
            </a:r>
            <a:r>
              <a:rPr dirty="0">
                <a:latin typeface="Helvetica Neue" panose="02000503000000020004" charset="0"/>
                <a:ea typeface="黑体-简" panose="02000000000000000000" charset="-122"/>
              </a:rPr>
              <a:t> Apache Doris </a:t>
            </a:r>
            <a:r>
              <a:rPr dirty="0" err="1">
                <a:latin typeface="Helvetica Neue" panose="02000503000000020004" charset="0"/>
                <a:ea typeface="黑体-简" panose="02000000000000000000" charset="-122"/>
              </a:rPr>
              <a:t>和</a:t>
            </a:r>
            <a:r>
              <a:rPr dirty="0">
                <a:latin typeface="Helvetica Neue" panose="02000503000000020004" charset="0"/>
                <a:ea typeface="黑体-简" panose="02000000000000000000" charset="-122"/>
              </a:rPr>
              <a:t> Kettle</a:t>
            </a:r>
            <a:endParaRPr dirty="0">
              <a:latin typeface="Helvetica Neue" panose="02000503000000020004" charset="0"/>
              <a:ea typeface="黑体-简" panose="02000000000000000000" charset="-122"/>
            </a:endParaRPr>
          </a:p>
        </p:txBody>
      </p:sp>
      <p:sp>
        <p:nvSpPr>
          <p:cNvPr id="296" name="支持多数据集关联"/>
          <p:cNvSpPr/>
          <p:nvPr/>
        </p:nvSpPr>
        <p:spPr>
          <a:xfrm>
            <a:off x="10182638" y="8949577"/>
            <a:ext cx="27940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支持多数据集关联</a:t>
            </a:r>
            <a:endParaRPr>
              <a:latin typeface="Helvetica Neue" panose="02000503000000020004" charset="0"/>
              <a:ea typeface="黑体-简" panose="02000000000000000000" charset="-122"/>
            </a:endParaRPr>
          </a:p>
        </p:txBody>
      </p:sp>
      <p:sp>
        <p:nvSpPr>
          <p:cNvPr id="297" name="支持数据集字段计算"/>
          <p:cNvSpPr/>
          <p:nvPr/>
        </p:nvSpPr>
        <p:spPr>
          <a:xfrm>
            <a:off x="13488781" y="8949577"/>
            <a:ext cx="27940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支持数据集字段计算</a:t>
            </a:r>
            <a:endParaRPr>
              <a:latin typeface="Helvetica Neue" panose="02000503000000020004" charset="0"/>
              <a:ea typeface="黑体-简" panose="02000000000000000000" charset="-122"/>
            </a:endParaRPr>
          </a:p>
        </p:txBody>
      </p:sp>
      <p:sp>
        <p:nvSpPr>
          <p:cNvPr id="298" name="支持定时同步"/>
          <p:cNvSpPr/>
          <p:nvPr/>
        </p:nvSpPr>
        <p:spPr>
          <a:xfrm>
            <a:off x="16794925" y="8949577"/>
            <a:ext cx="27940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支持定时同步</a:t>
            </a:r>
            <a:endParaRPr>
              <a:latin typeface="Helvetica Neue" panose="02000503000000020004" charset="0"/>
              <a:ea typeface="黑体-简" panose="02000000000000000000" charset="-122"/>
            </a:endParaRPr>
          </a:p>
        </p:txBody>
      </p:sp>
      <p:sp>
        <p:nvSpPr>
          <p:cNvPr id="299" name="形状"/>
          <p:cNvSpPr/>
          <p:nvPr/>
        </p:nvSpPr>
        <p:spPr>
          <a:xfrm>
            <a:off x="4085136" y="8290351"/>
            <a:ext cx="15849255" cy="445500"/>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gradFill>
            <a:gsLst>
              <a:gs pos="0">
                <a:srgbClr val="929292"/>
              </a:gs>
              <a:gs pos="100000">
                <a:srgbClr val="929292"/>
              </a:gs>
            </a:gsLst>
            <a:lin ang="5400000"/>
          </a:gradFill>
          <a:ln w="12700">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00" name="直连模式"/>
          <p:cNvSpPr/>
          <p:nvPr/>
        </p:nvSpPr>
        <p:spPr>
          <a:xfrm>
            <a:off x="7759045" y="7687601"/>
            <a:ext cx="266700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直连模式</a:t>
            </a:r>
            <a:endParaRPr>
              <a:latin typeface="Helvetica Neue" panose="02000503000000020004" charset="0"/>
              <a:ea typeface="黑体-简" panose="02000000000000000000" charset="-122"/>
            </a:endParaRPr>
          </a:p>
        </p:txBody>
      </p:sp>
      <p:sp>
        <p:nvSpPr>
          <p:cNvPr id="301" name="本地模式"/>
          <p:cNvSpPr/>
          <p:nvPr/>
        </p:nvSpPr>
        <p:spPr>
          <a:xfrm>
            <a:off x="13140373" y="7687601"/>
            <a:ext cx="266700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dirty="0" err="1">
                <a:latin typeface="Helvetica Neue" panose="02000503000000020004" charset="0"/>
                <a:ea typeface="黑体-简" panose="02000000000000000000" charset="-122"/>
              </a:rPr>
              <a:t>本地模式</a:t>
            </a:r>
            <a:endParaRPr dirty="0" err="1">
              <a:latin typeface="Helvetica Neue" panose="02000503000000020004" charset="0"/>
              <a:ea typeface="黑体-简" panose="02000000000000000000" charset="-122"/>
            </a:endParaRPr>
          </a:p>
        </p:txBody>
      </p:sp>
      <p:sp>
        <p:nvSpPr>
          <p:cNvPr id="302" name="矩形"/>
          <p:cNvSpPr/>
          <p:nvPr/>
        </p:nvSpPr>
        <p:spPr>
          <a:xfrm>
            <a:off x="4059390" y="5830261"/>
            <a:ext cx="15875001" cy="1275704"/>
          </a:xfrm>
          <a:prstGeom prst="rect">
            <a:avLst/>
          </a:prstGeom>
          <a:solidFill>
            <a:srgbClr val="D6D5D5"/>
          </a:solidFill>
          <a:ln w="12700">
            <a:miter lim="400000"/>
          </a:ln>
        </p:spPr>
        <p:txBody>
          <a:bodyPr tIns="91439" bIns="91439"/>
          <a:lstStyle/>
          <a:p>
            <a:pPr indent="0" algn="ctr" defTabSz="1828800">
              <a:defRPr sz="2400">
                <a:latin typeface="Trebuchet MS" panose="020B0703020202090204"/>
                <a:ea typeface="Trebuchet MS" panose="020B0703020202090204"/>
                <a:cs typeface="Trebuchet MS" panose="020B0703020202090204"/>
                <a:sym typeface="Trebuchet MS" panose="020B0703020202090204"/>
              </a:defRPr>
            </a:pPr>
            <a:endParaRPr sz="3200"/>
          </a:p>
        </p:txBody>
      </p:sp>
      <p:sp>
        <p:nvSpPr>
          <p:cNvPr id="303" name="多图库支持"/>
          <p:cNvSpPr/>
          <p:nvPr/>
        </p:nvSpPr>
        <p:spPr>
          <a:xfrm>
            <a:off x="4387850" y="6043989"/>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多图库支持</a:t>
            </a:r>
            <a:endParaRPr>
              <a:latin typeface="Helvetica Neue" panose="02000503000000020004" charset="0"/>
              <a:ea typeface="黑体-简" panose="02000000000000000000" charset="-122"/>
            </a:endParaRPr>
          </a:p>
        </p:txBody>
      </p:sp>
      <p:sp>
        <p:nvSpPr>
          <p:cNvPr id="304" name="可视化配置多种属性与样式"/>
          <p:cNvSpPr/>
          <p:nvPr/>
        </p:nvSpPr>
        <p:spPr>
          <a:xfrm>
            <a:off x="8290708" y="6043989"/>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可视化配置多种属性与样式</a:t>
            </a:r>
            <a:endParaRPr>
              <a:latin typeface="Helvetica Neue" panose="02000503000000020004" charset="0"/>
              <a:ea typeface="黑体-简" panose="02000000000000000000" charset="-122"/>
            </a:endParaRPr>
          </a:p>
        </p:txBody>
      </p:sp>
      <p:sp>
        <p:nvSpPr>
          <p:cNvPr id="305" name="支持指标计算与过滤规则"/>
          <p:cNvSpPr/>
          <p:nvPr/>
        </p:nvSpPr>
        <p:spPr>
          <a:xfrm>
            <a:off x="12193567" y="6043989"/>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支持指标计算与过滤规则</a:t>
            </a:r>
            <a:endParaRPr>
              <a:latin typeface="Helvetica Neue" panose="02000503000000020004" charset="0"/>
              <a:ea typeface="黑体-简" panose="02000000000000000000" charset="-122"/>
            </a:endParaRPr>
          </a:p>
        </p:txBody>
      </p:sp>
      <p:sp>
        <p:nvSpPr>
          <p:cNvPr id="306" name="支持多级下钻"/>
          <p:cNvSpPr/>
          <p:nvPr/>
        </p:nvSpPr>
        <p:spPr>
          <a:xfrm>
            <a:off x="16096425" y="6043989"/>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支持多级下钻</a:t>
            </a:r>
            <a:endParaRPr>
              <a:latin typeface="Helvetica Neue" panose="02000503000000020004" charset="0"/>
              <a:ea typeface="黑体-简" panose="02000000000000000000" charset="-122"/>
            </a:endParaRPr>
          </a:p>
        </p:txBody>
      </p:sp>
      <p:sp>
        <p:nvSpPr>
          <p:cNvPr id="307" name="形状"/>
          <p:cNvSpPr/>
          <p:nvPr/>
        </p:nvSpPr>
        <p:spPr>
          <a:xfrm>
            <a:off x="4085136" y="5384762"/>
            <a:ext cx="15849255" cy="445501"/>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gradFill>
            <a:gsLst>
              <a:gs pos="0">
                <a:srgbClr val="929292"/>
              </a:gs>
              <a:gs pos="100000">
                <a:srgbClr val="929292"/>
              </a:gs>
            </a:gsLst>
            <a:lin ang="5400000"/>
          </a:gradFill>
          <a:ln w="12700">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08" name="ECharts 图库"/>
          <p:cNvSpPr/>
          <p:nvPr/>
        </p:nvSpPr>
        <p:spPr>
          <a:xfrm>
            <a:off x="7742385" y="4782012"/>
            <a:ext cx="266065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ECharts 图库</a:t>
            </a:r>
            <a:endParaRPr>
              <a:latin typeface="Helvetica Neue" panose="02000503000000020004" charset="0"/>
              <a:ea typeface="黑体-简" panose="02000000000000000000" charset="-122"/>
            </a:endParaRPr>
          </a:p>
        </p:txBody>
      </p:sp>
      <p:sp>
        <p:nvSpPr>
          <p:cNvPr id="309" name="AntV 图库"/>
          <p:cNvSpPr/>
          <p:nvPr/>
        </p:nvSpPr>
        <p:spPr>
          <a:xfrm>
            <a:off x="13123713" y="4782012"/>
            <a:ext cx="266700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AntV 图库</a:t>
            </a:r>
            <a:endParaRPr>
              <a:latin typeface="Helvetica Neue" panose="02000503000000020004" charset="0"/>
              <a:ea typeface="黑体-简" panose="02000000000000000000" charset="-122"/>
            </a:endParaRPr>
          </a:p>
        </p:txBody>
      </p:sp>
      <p:sp>
        <p:nvSpPr>
          <p:cNvPr id="310" name="矩形"/>
          <p:cNvSpPr/>
          <p:nvPr/>
        </p:nvSpPr>
        <p:spPr>
          <a:xfrm>
            <a:off x="4059390" y="3069833"/>
            <a:ext cx="15875001" cy="1275704"/>
          </a:xfrm>
          <a:prstGeom prst="rect">
            <a:avLst/>
          </a:prstGeom>
          <a:solidFill>
            <a:srgbClr val="D6D5D5"/>
          </a:solidFill>
          <a:ln w="12700">
            <a:miter lim="400000"/>
          </a:ln>
        </p:spPr>
        <p:txBody>
          <a:bodyPr tIns="91439" bIns="91439"/>
          <a:lstStyle/>
          <a:p>
            <a:pPr indent="0" algn="ctr" defTabSz="1828800">
              <a:defRPr sz="2400">
                <a:latin typeface="Trebuchet MS" panose="020B0703020202090204"/>
                <a:ea typeface="Trebuchet MS" panose="020B0703020202090204"/>
                <a:cs typeface="Trebuchet MS" panose="020B0703020202090204"/>
                <a:sym typeface="Trebuchet MS" panose="020B0703020202090204"/>
              </a:defRPr>
            </a:pPr>
            <a:endParaRPr sz="3200"/>
          </a:p>
        </p:txBody>
      </p:sp>
      <p:sp>
        <p:nvSpPr>
          <p:cNvPr id="311" name="可视化拖拽操作"/>
          <p:cNvSpPr/>
          <p:nvPr/>
        </p:nvSpPr>
        <p:spPr>
          <a:xfrm>
            <a:off x="4387850" y="3283560"/>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可视化拖拽操作</a:t>
            </a:r>
            <a:endParaRPr>
              <a:latin typeface="Helvetica Neue" panose="02000503000000020004" charset="0"/>
              <a:ea typeface="黑体-简" panose="02000000000000000000" charset="-122"/>
            </a:endParaRPr>
          </a:p>
        </p:txBody>
      </p:sp>
      <p:sp>
        <p:nvSpPr>
          <p:cNvPr id="312" name="快速安全分享"/>
          <p:cNvSpPr/>
          <p:nvPr/>
        </p:nvSpPr>
        <p:spPr>
          <a:xfrm>
            <a:off x="8290709" y="3283560"/>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快速安全分享</a:t>
            </a:r>
            <a:endParaRPr>
              <a:latin typeface="Helvetica Neue" panose="02000503000000020004" charset="0"/>
              <a:ea typeface="黑体-简" panose="02000000000000000000" charset="-122"/>
            </a:endParaRPr>
          </a:p>
        </p:txBody>
      </p:sp>
      <p:sp>
        <p:nvSpPr>
          <p:cNvPr id="313" name="支持多端查看"/>
          <p:cNvSpPr/>
          <p:nvPr/>
        </p:nvSpPr>
        <p:spPr>
          <a:xfrm>
            <a:off x="12193567" y="3283560"/>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支持多端查看</a:t>
            </a:r>
            <a:endParaRPr>
              <a:latin typeface="Helvetica Neue" panose="02000503000000020004" charset="0"/>
              <a:ea typeface="黑体-简" panose="02000000000000000000" charset="-122"/>
            </a:endParaRPr>
          </a:p>
        </p:txBody>
      </p:sp>
      <p:sp>
        <p:nvSpPr>
          <p:cNvPr id="314" name="支持单 URL 访问"/>
          <p:cNvSpPr/>
          <p:nvPr/>
        </p:nvSpPr>
        <p:spPr>
          <a:xfrm>
            <a:off x="16096425" y="3283560"/>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支持单 URL 访问</a:t>
            </a:r>
            <a:endParaRPr>
              <a:latin typeface="Helvetica Neue" panose="02000503000000020004" charset="0"/>
              <a:ea typeface="黑体-简" panose="02000000000000000000" charset="-122"/>
            </a:endParaRPr>
          </a:p>
        </p:txBody>
      </p:sp>
      <p:sp>
        <p:nvSpPr>
          <p:cNvPr id="315" name="形状"/>
          <p:cNvSpPr/>
          <p:nvPr/>
        </p:nvSpPr>
        <p:spPr>
          <a:xfrm>
            <a:off x="4085136" y="2624334"/>
            <a:ext cx="15849255" cy="445500"/>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gradFill>
            <a:gsLst>
              <a:gs pos="0">
                <a:srgbClr val="929292"/>
              </a:gs>
              <a:gs pos="100000">
                <a:srgbClr val="929292"/>
              </a:gs>
            </a:gsLst>
            <a:lin ang="5400000"/>
          </a:gradFill>
          <a:ln w="12700">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16" name="PC 端"/>
          <p:cNvSpPr/>
          <p:nvPr/>
        </p:nvSpPr>
        <p:spPr>
          <a:xfrm>
            <a:off x="6927850" y="2021584"/>
            <a:ext cx="254000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PC 端</a:t>
            </a:r>
            <a:endParaRPr>
              <a:latin typeface="Helvetica Neue" panose="02000503000000020004" charset="0"/>
              <a:ea typeface="黑体-简" panose="02000000000000000000" charset="-122"/>
            </a:endParaRPr>
          </a:p>
        </p:txBody>
      </p:sp>
      <p:sp>
        <p:nvSpPr>
          <p:cNvPr id="317" name="移动端"/>
          <p:cNvSpPr/>
          <p:nvPr/>
        </p:nvSpPr>
        <p:spPr>
          <a:xfrm>
            <a:off x="10692531" y="2021584"/>
            <a:ext cx="254000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移动端</a:t>
            </a:r>
            <a:endParaRPr>
              <a:latin typeface="Helvetica Neue" panose="02000503000000020004" charset="0"/>
              <a:ea typeface="黑体-简" panose="02000000000000000000" charset="-122"/>
            </a:endParaRPr>
          </a:p>
        </p:txBody>
      </p:sp>
      <p:sp>
        <p:nvSpPr>
          <p:cNvPr id="318" name="大屏"/>
          <p:cNvSpPr/>
          <p:nvPr/>
        </p:nvSpPr>
        <p:spPr>
          <a:xfrm>
            <a:off x="14457213" y="2021584"/>
            <a:ext cx="254000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大屏</a:t>
            </a:r>
            <a:endParaRPr>
              <a:latin typeface="Helvetica Neue" panose="02000503000000020004" charset="0"/>
              <a:ea typeface="黑体-简" panose="02000000000000000000" charset="-122"/>
            </a:endParaRPr>
          </a:p>
        </p:txBody>
      </p:sp>
      <p:sp>
        <p:nvSpPr>
          <p:cNvPr id="319" name="管理与安全"/>
          <p:cNvSpPr/>
          <p:nvPr/>
        </p:nvSpPr>
        <p:spPr>
          <a:xfrm>
            <a:off x="20643896" y="2669467"/>
            <a:ext cx="3175001" cy="9967474"/>
          </a:xfrm>
          <a:prstGeom prst="rect">
            <a:avLst/>
          </a:prstGeom>
          <a:ln w="50800">
            <a:solidFill>
              <a:srgbClr val="929292"/>
            </a:solidFill>
            <a:miter lim="400000"/>
          </a:ln>
        </p:spPr>
        <p:txBody>
          <a:bodyPr lIns="71437" tIns="71437" rIns="71437" bIns="71437"/>
          <a:lstStyle/>
          <a:p>
            <a:pPr indent="0" algn="ctr">
              <a:lnSpc>
                <a:spcPct val="30000"/>
              </a:lnSpc>
              <a:defRPr sz="2000">
                <a:solidFill>
                  <a:srgbClr val="5E5E5E"/>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3200">
              <a:latin typeface="Helvetica Neue" panose="02000503000000020004" charset="0"/>
              <a:ea typeface="黑体-简" panose="02000000000000000000" charset="-122"/>
            </a:endParaRPr>
          </a:p>
          <a:p>
            <a:pPr indent="0" algn="ctr">
              <a:defRPr sz="3200" b="1">
                <a:solidFill>
                  <a:srgbClr val="5E5E5E"/>
                </a:solidFill>
              </a:defRPr>
            </a:pPr>
            <a:r>
              <a:rPr sz="1800">
                <a:latin typeface="Helvetica Neue" panose="02000503000000020004" charset="0"/>
                <a:ea typeface="黑体-简" panose="02000000000000000000" charset="-122"/>
              </a:rPr>
              <a:t>管理与安全</a:t>
            </a:r>
            <a:endParaRPr sz="1800">
              <a:latin typeface="Helvetica Neue" panose="02000503000000020004" charset="0"/>
              <a:ea typeface="黑体-简" panose="02000000000000000000" charset="-122"/>
            </a:endParaRPr>
          </a:p>
        </p:txBody>
      </p:sp>
      <p:sp>
        <p:nvSpPr>
          <p:cNvPr id="320" name="用户与租户"/>
          <p:cNvSpPr/>
          <p:nvPr/>
        </p:nvSpPr>
        <p:spPr>
          <a:xfrm>
            <a:off x="21005060" y="3857373"/>
            <a:ext cx="2540001" cy="1143001"/>
          </a:xfrm>
          <a:prstGeom prst="rect">
            <a:avLst/>
          </a:prstGeom>
          <a:solidFill>
            <a:srgbClr val="00A89D"/>
          </a:solidFill>
          <a:ln w="12700">
            <a:miter lim="400000"/>
          </a:ln>
        </p:spPr>
        <p:txBody>
          <a:bodyPr tIns="91439" bIns="91439" anchor="ctr"/>
          <a:lstStyle>
            <a:lvl1pPr indent="0" algn="ctr" defTabSz="1828800">
              <a:defRPr sz="24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用户与租户</a:t>
            </a:r>
            <a:endParaRPr>
              <a:latin typeface="Helvetica Neue" panose="02000503000000020004" charset="0"/>
              <a:ea typeface="黑体-简" panose="02000000000000000000" charset="-122"/>
            </a:endParaRPr>
          </a:p>
        </p:txBody>
      </p:sp>
      <p:sp>
        <p:nvSpPr>
          <p:cNvPr id="321" name="角色与权限"/>
          <p:cNvSpPr/>
          <p:nvPr/>
        </p:nvSpPr>
        <p:spPr>
          <a:xfrm>
            <a:off x="21005060" y="5339146"/>
            <a:ext cx="2540001" cy="1143001"/>
          </a:xfrm>
          <a:prstGeom prst="rect">
            <a:avLst/>
          </a:prstGeom>
          <a:solidFill>
            <a:srgbClr val="00A89D"/>
          </a:solidFill>
          <a:ln w="12700">
            <a:miter lim="400000"/>
          </a:ln>
        </p:spPr>
        <p:txBody>
          <a:bodyPr tIns="91439" bIns="91439" anchor="ctr"/>
          <a:lstStyle>
            <a:lvl1pPr indent="0" algn="ctr" defTabSz="1828800">
              <a:defRPr sz="24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角色与权限</a:t>
            </a:r>
            <a:endParaRPr>
              <a:latin typeface="Helvetica Neue" panose="02000503000000020004" charset="0"/>
              <a:ea typeface="黑体-简" panose="02000000000000000000" charset="-122"/>
            </a:endParaRPr>
          </a:p>
        </p:txBody>
      </p:sp>
      <p:sp>
        <p:nvSpPr>
          <p:cNvPr id="322" name="日志审计"/>
          <p:cNvSpPr/>
          <p:nvPr/>
        </p:nvSpPr>
        <p:spPr>
          <a:xfrm>
            <a:off x="21005060" y="6816404"/>
            <a:ext cx="2540001" cy="1143001"/>
          </a:xfrm>
          <a:prstGeom prst="rect">
            <a:avLst/>
          </a:prstGeom>
          <a:solidFill>
            <a:srgbClr val="00A89D"/>
          </a:solidFill>
          <a:ln w="12700">
            <a:miter lim="400000"/>
          </a:ln>
        </p:spPr>
        <p:txBody>
          <a:bodyPr tIns="91439" bIns="91439" anchor="ctr"/>
          <a:lstStyle>
            <a:lvl1pPr indent="0" algn="ctr" defTabSz="1828800">
              <a:defRPr sz="24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日志审计</a:t>
            </a:r>
            <a:endParaRPr>
              <a:latin typeface="Helvetica Neue" panose="02000503000000020004" charset="0"/>
              <a:ea typeface="黑体-简" panose="02000000000000000000" charset="-122"/>
            </a:endParaRPr>
          </a:p>
        </p:txBody>
      </p:sp>
      <p:sp>
        <p:nvSpPr>
          <p:cNvPr id="323" name="单点登录"/>
          <p:cNvSpPr/>
          <p:nvPr/>
        </p:nvSpPr>
        <p:spPr>
          <a:xfrm>
            <a:off x="21005060" y="8302692"/>
            <a:ext cx="2540001" cy="1143001"/>
          </a:xfrm>
          <a:prstGeom prst="rect">
            <a:avLst/>
          </a:prstGeom>
          <a:solidFill>
            <a:srgbClr val="00A89D"/>
          </a:solidFill>
          <a:ln w="12700">
            <a:miter lim="400000"/>
          </a:ln>
        </p:spPr>
        <p:txBody>
          <a:bodyPr tIns="91439" bIns="91439" anchor="ctr"/>
          <a:lstStyle>
            <a:lvl1pPr indent="0" algn="ctr" defTabSz="1828800">
              <a:defRPr sz="24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单点登录</a:t>
            </a:r>
            <a:endParaRPr>
              <a:latin typeface="Helvetica Neue" panose="02000503000000020004" charset="0"/>
              <a:ea typeface="黑体-简" panose="02000000000000000000" charset="-122"/>
            </a:endParaRPr>
          </a:p>
        </p:txBody>
      </p:sp>
      <p:sp>
        <p:nvSpPr>
          <p:cNvPr id="324" name="REST API"/>
          <p:cNvSpPr/>
          <p:nvPr/>
        </p:nvSpPr>
        <p:spPr>
          <a:xfrm>
            <a:off x="21005060" y="11265036"/>
            <a:ext cx="2540001" cy="1143001"/>
          </a:xfrm>
          <a:prstGeom prst="rect">
            <a:avLst/>
          </a:prstGeom>
          <a:solidFill>
            <a:srgbClr val="00A89D"/>
          </a:solidFill>
          <a:ln w="12700">
            <a:miter lim="400000"/>
          </a:ln>
        </p:spPr>
        <p:txBody>
          <a:bodyPr tIns="91439" bIns="91439" anchor="ctr"/>
          <a:lstStyle>
            <a:lvl1pPr indent="0" algn="ctr" defTabSz="1828800">
              <a:defRPr sz="24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REST API</a:t>
            </a:r>
            <a:endParaRPr>
              <a:latin typeface="Helvetica Neue" panose="02000503000000020004" charset="0"/>
              <a:ea typeface="黑体-简" panose="02000000000000000000" charset="-122"/>
            </a:endParaRPr>
          </a:p>
        </p:txBody>
      </p:sp>
      <p:sp>
        <p:nvSpPr>
          <p:cNvPr id="325" name="嵌入式集成"/>
          <p:cNvSpPr/>
          <p:nvPr/>
        </p:nvSpPr>
        <p:spPr>
          <a:xfrm>
            <a:off x="21005060" y="9783751"/>
            <a:ext cx="2540001" cy="1143001"/>
          </a:xfrm>
          <a:prstGeom prst="rect">
            <a:avLst/>
          </a:prstGeom>
          <a:solidFill>
            <a:srgbClr val="00A89D"/>
          </a:solidFill>
          <a:ln w="12700">
            <a:miter lim="400000"/>
          </a:ln>
        </p:spPr>
        <p:txBody>
          <a:bodyPr tIns="91439" bIns="91439" anchor="ctr"/>
          <a:lstStyle>
            <a:lvl1pPr indent="0" algn="ctr" defTabSz="1828800">
              <a:defRPr sz="24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嵌入式集成</a:t>
            </a:r>
            <a:endParaRPr>
              <a:latin typeface="Helvetica Neue" panose="02000503000000020004" charset="0"/>
              <a:ea typeface="黑体-简" panose="02000000000000000000" charset="-122"/>
            </a:endParaRPr>
          </a:p>
        </p:txBody>
      </p:sp>
      <p:sp>
        <p:nvSpPr>
          <p:cNvPr id="326" name="……"/>
          <p:cNvSpPr txBox="1"/>
          <p:nvPr/>
        </p:nvSpPr>
        <p:spPr>
          <a:xfrm>
            <a:off x="18018431" y="10625345"/>
            <a:ext cx="711200" cy="470535"/>
          </a:xfrm>
          <a:prstGeom prst="rect">
            <a:avLst/>
          </a:prstGeom>
          <a:ln w="12700">
            <a:miter lim="400000"/>
          </a:ln>
        </p:spPr>
        <p:txBody>
          <a:bodyPr wrap="none" lIns="50800" tIns="50800" rIns="50800" bIns="50800" anchor="ctr">
            <a:spAutoFit/>
          </a:bodyPr>
          <a:lstStyle>
            <a:lvl1pPr indent="0" algn="ctr" defTabSz="2438400">
              <a:defRPr sz="2400" b="1">
                <a:solidFill>
                  <a:srgbClr val="5E5E5E"/>
                </a:solidFill>
              </a:defRPr>
            </a:lvl1pPr>
          </a:lstStyle>
          <a:p>
            <a:r>
              <a:rPr>
                <a:latin typeface="Helvetica Neue" panose="02000503000000020004" charset="0"/>
                <a:ea typeface="黑体-简" panose="02000000000000000000" charset="-122"/>
              </a:rPr>
              <a:t>……</a:t>
            </a:r>
            <a:endParaRPr>
              <a:latin typeface="Helvetica Neue" panose="02000503000000020004" charset="0"/>
              <a:ea typeface="黑体-简" panose="02000000000000000000" charset="-122"/>
            </a:endParaRPr>
          </a:p>
        </p:txBody>
      </p:sp>
      <p:sp>
        <p:nvSpPr>
          <p:cNvPr id="328" name="数据文件"/>
          <p:cNvSpPr/>
          <p:nvPr/>
        </p:nvSpPr>
        <p:spPr>
          <a:xfrm>
            <a:off x="13934428" y="11752964"/>
            <a:ext cx="2540001" cy="889001"/>
          </a:xfrm>
          <a:prstGeom prst="rect">
            <a:avLst/>
          </a:prstGeom>
          <a:solidFill>
            <a:srgbClr val="5E5E5E"/>
          </a:solidFill>
          <a:ln w="12700">
            <a:miter lim="400000"/>
          </a:ln>
        </p:spPr>
        <p:txBody>
          <a:bodyPr tIns="91439" bIns="91439" anchor="ctr"/>
          <a:lstStyle>
            <a:lvl1pPr indent="0" algn="ctr" defTabSz="1828800">
              <a:defRPr sz="24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数据文件</a:t>
            </a:r>
            <a:endParaRPr>
              <a:latin typeface="Helvetica Neue" panose="02000503000000020004" charset="0"/>
              <a:ea typeface="黑体-简" panose="02000000000000000000" charset="-122"/>
            </a:endParaRPr>
          </a:p>
        </p:txBody>
      </p:sp>
      <p:sp>
        <p:nvSpPr>
          <p:cNvPr id="329" name="数据仓库/数据湖"/>
          <p:cNvSpPr/>
          <p:nvPr/>
        </p:nvSpPr>
        <p:spPr>
          <a:xfrm>
            <a:off x="4425623" y="11773340"/>
            <a:ext cx="2540001" cy="889001"/>
          </a:xfrm>
          <a:prstGeom prst="rect">
            <a:avLst/>
          </a:prstGeom>
          <a:solidFill>
            <a:srgbClr val="5E5E5E"/>
          </a:solidFill>
          <a:ln w="12700">
            <a:miter lim="400000"/>
          </a:ln>
        </p:spPr>
        <p:txBody>
          <a:bodyPr tIns="91439" bIns="91439" anchor="ctr"/>
          <a:lstStyle>
            <a:lvl1pPr indent="0" algn="ctr" defTabSz="1828800">
              <a:defRPr sz="24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数据仓库/数据湖</a:t>
            </a:r>
            <a:endParaRPr>
              <a:latin typeface="Helvetica Neue" panose="02000503000000020004" charset="0"/>
              <a:ea typeface="黑体-简" panose="02000000000000000000" charset="-122"/>
            </a:endParaRPr>
          </a:p>
        </p:txBody>
      </p:sp>
      <p:sp>
        <p:nvSpPr>
          <p:cNvPr id="330" name="OLAP 型数据库"/>
          <p:cNvSpPr/>
          <p:nvPr/>
        </p:nvSpPr>
        <p:spPr>
          <a:xfrm>
            <a:off x="7595225" y="11773340"/>
            <a:ext cx="2540001" cy="889001"/>
          </a:xfrm>
          <a:prstGeom prst="rect">
            <a:avLst/>
          </a:prstGeom>
          <a:solidFill>
            <a:srgbClr val="5E5E5E"/>
          </a:solidFill>
          <a:ln w="12700">
            <a:miter lim="400000"/>
          </a:ln>
        </p:spPr>
        <p:txBody>
          <a:bodyPr tIns="91439" bIns="91439" anchor="ctr"/>
          <a:lstStyle>
            <a:lvl1pPr indent="0" algn="ctr" defTabSz="1828800">
              <a:defRPr sz="24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OLAP 型数据库</a:t>
            </a:r>
            <a:endParaRPr>
              <a:latin typeface="Helvetica Neue" panose="02000503000000020004" charset="0"/>
              <a:ea typeface="黑体-简" panose="02000000000000000000" charset="-122"/>
            </a:endParaRPr>
          </a:p>
        </p:txBody>
      </p:sp>
      <p:sp>
        <p:nvSpPr>
          <p:cNvPr id="331" name="OLTP 型数据库"/>
          <p:cNvSpPr/>
          <p:nvPr/>
        </p:nvSpPr>
        <p:spPr>
          <a:xfrm>
            <a:off x="10764826" y="11773340"/>
            <a:ext cx="2540001" cy="889001"/>
          </a:xfrm>
          <a:prstGeom prst="rect">
            <a:avLst/>
          </a:prstGeom>
          <a:solidFill>
            <a:srgbClr val="5E5E5E"/>
          </a:solidFill>
          <a:ln w="12700">
            <a:miter lim="400000"/>
          </a:ln>
        </p:spPr>
        <p:txBody>
          <a:bodyPr tIns="91439" bIns="91439" anchor="ctr"/>
          <a:lstStyle>
            <a:lvl1pPr indent="0" algn="ctr" defTabSz="1828800">
              <a:defRPr sz="24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a:latin typeface="Helvetica Neue" panose="02000503000000020004" charset="0"/>
                <a:ea typeface="黑体-简" panose="02000000000000000000" charset="-122"/>
              </a:rPr>
              <a:t>OLTP 型数据库</a:t>
            </a:r>
            <a:endParaRPr>
              <a:latin typeface="Helvetica Neue" panose="02000503000000020004" charset="0"/>
              <a:ea typeface="黑体-简" panose="02000000000000000000" charset="-122"/>
            </a:endParaRPr>
          </a:p>
        </p:txBody>
      </p:sp>
      <p:sp>
        <p:nvSpPr>
          <p:cNvPr id="332" name="API 数据源"/>
          <p:cNvSpPr/>
          <p:nvPr/>
        </p:nvSpPr>
        <p:spPr>
          <a:xfrm>
            <a:off x="17104030" y="11773340"/>
            <a:ext cx="2540001" cy="889001"/>
          </a:xfrm>
          <a:prstGeom prst="rect">
            <a:avLst/>
          </a:prstGeom>
          <a:solidFill>
            <a:srgbClr val="5E5E5E"/>
          </a:solidFill>
          <a:ln w="12700">
            <a:miter lim="400000"/>
          </a:ln>
        </p:spPr>
        <p:txBody>
          <a:bodyPr tIns="91439" bIns="91439" anchor="ctr"/>
          <a:lstStyle>
            <a:lvl1pPr indent="0" algn="ctr" defTabSz="1828800">
              <a:defRPr sz="24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dirty="0">
                <a:latin typeface="Helvetica Neue" panose="02000503000000020004" charset="0"/>
                <a:ea typeface="黑体-简" panose="02000000000000000000" charset="-122"/>
              </a:rPr>
              <a:t>API 数据源</a:t>
            </a:r>
            <a:endParaRPr dirty="0">
              <a:latin typeface="Helvetica Neue" panose="02000503000000020004" charset="0"/>
              <a:ea typeface="黑体-简" panose="02000000000000000000" charset="-122"/>
            </a:endParaRPr>
          </a:p>
        </p:txBody>
      </p:sp>
      <p:sp>
        <p:nvSpPr>
          <p:cNvPr id="333" name="矩形"/>
          <p:cNvSpPr/>
          <p:nvPr/>
        </p:nvSpPr>
        <p:spPr>
          <a:xfrm>
            <a:off x="-21273" y="13408"/>
            <a:ext cx="5676901" cy="242247"/>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334" name="DataEase 功能架构"/>
          <p:cNvSpPr txBox="1"/>
          <p:nvPr/>
        </p:nvSpPr>
        <p:spPr>
          <a:xfrm>
            <a:off x="16827" y="255654"/>
            <a:ext cx="5678797" cy="955906"/>
          </a:xfrm>
          <a:prstGeom prst="rect">
            <a:avLst/>
          </a:prstGeom>
          <a:ln w="12700">
            <a:miter lim="400000"/>
          </a:ln>
        </p:spPr>
        <p:txBody>
          <a:bodyPr lIns="0" tIns="0" rIns="0" bIns="0"/>
          <a:lstStyle>
            <a:lvl1pPr indent="0" defTabSz="914400">
              <a:defRPr sz="5000" b="1">
                <a:solidFill>
                  <a:schemeClr val="accent1"/>
                </a:solidFill>
              </a:defRPr>
            </a:lvl1pPr>
          </a:lstStyle>
          <a:p>
            <a:r>
              <a:rPr dirty="0">
                <a:solidFill>
                  <a:srgbClr val="0C7BE0"/>
                </a:solidFill>
                <a:latin typeface="Helvetica Neue" panose="02000503000000020004" charset="0"/>
                <a:ea typeface="黑体-简" panose="02000000000000000000" charset="-122"/>
              </a:rPr>
              <a:t>DataEase </a:t>
            </a:r>
            <a:r>
              <a:rPr lang="zh-CN" altLang="en-US" dirty="0">
                <a:solidFill>
                  <a:srgbClr val="0C7BE0"/>
                </a:solidFill>
                <a:latin typeface="Helvetica Neue" panose="02000503000000020004" charset="0"/>
                <a:ea typeface="黑体-简" panose="02000000000000000000" charset="-122"/>
              </a:rPr>
              <a:t>功能架构</a:t>
            </a:r>
            <a:endParaRPr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955" y="-8255"/>
            <a:ext cx="6157595" cy="1744980"/>
            <a:chOff x="-33" y="-13"/>
            <a:chExt cx="2979" cy="2748"/>
          </a:xfrm>
        </p:grpSpPr>
        <p:sp>
          <p:nvSpPr>
            <p:cNvPr id="2" name="矩形"/>
            <p:cNvSpPr/>
            <p:nvPr>
              <p:custDataLst>
                <p:tags r:id="rId1"/>
              </p:custDataLst>
            </p:nvPr>
          </p:nvSpPr>
          <p:spPr>
            <a:xfrm>
              <a:off x="-33" y="-13"/>
              <a:ext cx="2734"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10" y="403"/>
              <a:ext cx="295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dirty="0">
                  <a:solidFill>
                    <a:srgbClr val="0C7BE0"/>
                  </a:solidFill>
                  <a:latin typeface="Helvetica Neue" panose="02000503000000020004" charset="0"/>
                  <a:ea typeface="黑体-简" panose="02000000000000000000" charset="-122"/>
                  <a:sym typeface="+mn-ea"/>
                </a:rPr>
                <a:t>MongoDB</a:t>
              </a:r>
              <a:r>
                <a:rPr lang="zh-CN" altLang="en-US" dirty="0">
                  <a:solidFill>
                    <a:srgbClr val="0C7BE0"/>
                  </a:solidFill>
                  <a:latin typeface="Helvetica Neue" panose="02000503000000020004" charset="0"/>
                  <a:ea typeface="黑体-简" panose="02000000000000000000" charset="-122"/>
                  <a:sym typeface="+mn-ea"/>
                </a:rPr>
                <a:t>（</a:t>
              </a:r>
              <a:r>
                <a:rPr lang="en-US" altLang="zh-CN" dirty="0">
                  <a:solidFill>
                    <a:srgbClr val="0C7BE0"/>
                  </a:solidFill>
                  <a:latin typeface="Helvetica Neue" panose="02000503000000020004" charset="0"/>
                  <a:ea typeface="黑体-简" panose="02000000000000000000" charset="-122"/>
                  <a:sym typeface="+mn-ea"/>
                </a:rPr>
                <a:t>OLTP</a:t>
              </a:r>
              <a:r>
                <a:rPr lang="zh-CN" altLang="en-US" dirty="0">
                  <a:solidFill>
                    <a:srgbClr val="0C7BE0"/>
                  </a:solidFill>
                  <a:latin typeface="Helvetica Neue" panose="02000503000000020004" charset="0"/>
                  <a:ea typeface="黑体-简" panose="02000000000000000000" charset="-122"/>
                  <a:sym typeface="+mn-ea"/>
                </a:rPr>
                <a:t>）</a:t>
              </a:r>
              <a:endParaRPr lang="zh-CN" altLang="en-US" sz="5000" dirty="0">
                <a:solidFill>
                  <a:srgbClr val="0C7BE0"/>
                </a:solidFill>
                <a:latin typeface="Helvetica Neue" panose="02000503000000020004" charset="0"/>
                <a:ea typeface="黑体-简" panose="02000000000000000000" charset="-122"/>
                <a:sym typeface="+mn-ea"/>
              </a:endParaRPr>
            </a:p>
          </p:txBody>
        </p:sp>
      </p:grpSp>
      <p:sp>
        <p:nvSpPr>
          <p:cNvPr id="5" name="文本框 4"/>
          <p:cNvSpPr txBox="1"/>
          <p:nvPr/>
        </p:nvSpPr>
        <p:spPr>
          <a:xfrm>
            <a:off x="2161540" y="2527935"/>
            <a:ext cx="7534910" cy="7903845"/>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MongoDB是一个基于分布式文件存储的数据库。由C++语言编写。旨在为WEB应用提供可扩展的高性能数据存储解决方案。</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MongoDB是一个介于关系数据库和非关系数据库之间的产品，是非关系数据库当中功能最丰富，最像关系数据库的。它支持的数据结构非常松散，是类似json的bson格式，因此可以存储比较复杂的数据类型。Mongo最大的特点是它支持的查询语言非常强大，其语法有点类似于面向对象的查询语言，几乎可以实现类似关系数据库单表查询的绝大部分功能，而且还支持对数据建立索引。</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10" name="文本框 9"/>
          <p:cNvSpPr txBox="1"/>
          <p:nvPr>
            <p:custDataLst>
              <p:tags r:id="rId3"/>
            </p:custDataLst>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4" action="ppaction://hlinkfile"/>
              </a:rPr>
              <a:t>MongoDB 官网</a:t>
            </a:r>
            <a:endPar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4" action="ppaction://hlinkfile"/>
            </a:endParaRPr>
          </a:p>
        </p:txBody>
      </p:sp>
      <p:pic>
        <p:nvPicPr>
          <p:cNvPr id="4" name="图片 3"/>
          <p:cNvPicPr>
            <a:picLocks noChangeAspect="1"/>
          </p:cNvPicPr>
          <p:nvPr>
            <p:custDataLst>
              <p:tags r:id="rId5"/>
            </p:custDataLst>
          </p:nvPr>
        </p:nvPicPr>
        <p:blipFill>
          <a:blip r:embed="rId6"/>
          <a:stretch>
            <a:fillRect/>
          </a:stretch>
        </p:blipFill>
        <p:spPr>
          <a:xfrm>
            <a:off x="5958840" y="-8255"/>
            <a:ext cx="4030980" cy="1240790"/>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11984355" y="1783080"/>
            <a:ext cx="10669270" cy="10201275"/>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59154" y="2095565"/>
            <a:ext cx="9722658" cy="53130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主机名</a:t>
            </a:r>
            <a:r>
              <a:rPr lang="en-US" altLang="zh-CN" sz="2800" b="0" dirty="0">
                <a:latin typeface="Helvetica Neue" panose="02000503000000020004" charset="0"/>
                <a:ea typeface="黑体-简" panose="02000000000000000000" charset="-122"/>
              </a:rPr>
              <a:t>/IP</a:t>
            </a:r>
            <a:r>
              <a:rPr lang="zh-CN" altLang="en-US" sz="2800" b="0" dirty="0">
                <a:latin typeface="Helvetica Neue" panose="02000503000000020004" charset="0"/>
                <a:ea typeface="黑体-简" panose="02000000000000000000" charset="-122"/>
              </a:rPr>
              <a:t>地址</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数据库名称</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用户名</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密码</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额外的</a:t>
            </a:r>
            <a:r>
              <a:rPr lang="en-US" altLang="zh-CN" sz="2800" b="0" dirty="0">
                <a:latin typeface="Helvetica Neue" panose="02000503000000020004" charset="0"/>
                <a:ea typeface="黑体-简" panose="02000000000000000000" charset="-122"/>
              </a:rPr>
              <a:t>JDBC</a:t>
            </a:r>
            <a:r>
              <a:rPr lang="zh-CN" altLang="en-US" sz="2800" b="0" dirty="0">
                <a:latin typeface="Helvetica Neue" panose="02000503000000020004" charset="0"/>
                <a:ea typeface="黑体-简" panose="02000000000000000000" charset="-122"/>
              </a:rPr>
              <a:t>字符串</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端口</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3" name="矩形"/>
          <p:cNvSpPr/>
          <p:nvPr/>
        </p:nvSpPr>
        <p:spPr>
          <a:xfrm>
            <a:off x="-21274" y="13409"/>
            <a:ext cx="8275589"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4" name="DataEase 功能架构"/>
          <p:cNvSpPr txBox="1"/>
          <p:nvPr/>
        </p:nvSpPr>
        <p:spPr>
          <a:xfrm>
            <a:off x="16827" y="255654"/>
            <a:ext cx="9064828" cy="866564"/>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rPr>
              <a:t>扩展：</a:t>
            </a:r>
            <a:r>
              <a:rPr lang="en-US" altLang="zh-CN" dirty="0">
                <a:solidFill>
                  <a:srgbClr val="0C7BE0"/>
                </a:solidFill>
                <a:latin typeface="Helvetica Neue" panose="02000503000000020004" charset="0"/>
                <a:ea typeface="黑体-简" panose="02000000000000000000" charset="-122"/>
              </a:rPr>
              <a:t>MongoDB </a:t>
            </a:r>
            <a:r>
              <a:rPr lang="zh-CN" altLang="en-US" dirty="0">
                <a:solidFill>
                  <a:srgbClr val="0C7BE0"/>
                </a:solidFill>
                <a:latin typeface="Helvetica Neue" panose="02000503000000020004" charset="0"/>
                <a:ea typeface="黑体-简" panose="02000000000000000000" charset="-122"/>
              </a:rPr>
              <a:t>数据源对接</a:t>
            </a:r>
            <a:endParaRPr dirty="0">
              <a:solidFill>
                <a:srgbClr val="0C7BE0"/>
              </a:solidFill>
              <a:latin typeface="Helvetica Neue" panose="02000503000000020004" charset="0"/>
              <a:ea typeface="黑体-简" panose="02000000000000000000" charset="-122"/>
            </a:endParaRPr>
          </a:p>
        </p:txBody>
      </p:sp>
      <p:pic>
        <p:nvPicPr>
          <p:cNvPr id="7" name="图片 6"/>
          <p:cNvPicPr>
            <a:picLocks noChangeAspect="1"/>
          </p:cNvPicPr>
          <p:nvPr/>
        </p:nvPicPr>
        <p:blipFill>
          <a:blip r:embed="rId1"/>
          <a:stretch>
            <a:fillRect/>
          </a:stretch>
        </p:blipFill>
        <p:spPr>
          <a:xfrm>
            <a:off x="6149083" y="2015930"/>
            <a:ext cx="15342811" cy="8628369"/>
          </a:xfrm>
          <a:prstGeom prst="rect">
            <a:avLst/>
          </a:prstGeom>
        </p:spPr>
      </p:pic>
      <p:sp>
        <p:nvSpPr>
          <p:cNvPr id="8" name="文本框 7"/>
          <p:cNvSpPr txBox="1"/>
          <p:nvPr/>
        </p:nvSpPr>
        <p:spPr>
          <a:xfrm>
            <a:off x="2234847" y="11132469"/>
            <a:ext cx="19914306" cy="20808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注意点：</a:t>
            </a:r>
            <a:endParaRPr kumimoji="0" lang="en-US" altLang="zh-CN"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latin typeface="Helvetica Neue" panose="02000503000000020004" charset="0"/>
                <a:ea typeface="黑体-简" panose="02000000000000000000" charset="-122"/>
              </a:rPr>
              <a:t>1</a:t>
            </a:r>
            <a:r>
              <a:rPr lang="zh-CN" altLang="en-US" sz="2800" b="0" dirty="0">
                <a:latin typeface="Helvetica Neue" panose="02000503000000020004" charset="0"/>
                <a:ea typeface="黑体-简" panose="02000000000000000000" charset="-122"/>
              </a:rPr>
              <a:t>、</a:t>
            </a:r>
            <a:r>
              <a:rPr lang="en-US" altLang="zh-CN" sz="2800" b="0" dirty="0">
                <a:latin typeface="Helvetica Neue" panose="02000503000000020004" charset="0"/>
                <a:ea typeface="黑体-简" panose="02000000000000000000" charset="-122"/>
              </a:rPr>
              <a:t>MongoDB</a:t>
            </a:r>
            <a:r>
              <a:rPr lang="zh-CN" altLang="en-US" sz="2800" b="0" dirty="0">
                <a:latin typeface="Helvetica Neue" panose="02000503000000020004" charset="0"/>
                <a:ea typeface="黑体-简" panose="02000000000000000000" charset="-122"/>
              </a:rPr>
              <a:t> </a:t>
            </a:r>
            <a:r>
              <a:rPr lang="en-US" altLang="zh-CN" sz="2800" b="0" dirty="0">
                <a:latin typeface="Helvetica Neue" panose="02000503000000020004" charset="0"/>
                <a:ea typeface="黑体-简" panose="02000000000000000000" charset="-122"/>
              </a:rPr>
              <a:t>SQL </a:t>
            </a:r>
            <a:r>
              <a:rPr lang="zh-CN" altLang="en-US" sz="2800" b="0" dirty="0">
                <a:latin typeface="Helvetica Neue" panose="02000503000000020004" charset="0"/>
                <a:ea typeface="黑体-简" panose="02000000000000000000" charset="-122"/>
              </a:rPr>
              <a:t>数据集语法同标准 </a:t>
            </a:r>
            <a:r>
              <a:rPr lang="en-US" altLang="zh-CN" sz="2800" b="0" dirty="0">
                <a:latin typeface="Helvetica Neue" panose="02000503000000020004" charset="0"/>
                <a:ea typeface="黑体-简" panose="02000000000000000000" charset="-122"/>
              </a:rPr>
              <a:t>SQL </a:t>
            </a:r>
            <a:r>
              <a:rPr lang="zh-CN" altLang="en-US" sz="2800" b="0" dirty="0">
                <a:latin typeface="Helvetica Neue" panose="02000503000000020004" charset="0"/>
                <a:ea typeface="黑体-简" panose="02000000000000000000" charset="-122"/>
              </a:rPr>
              <a:t>语法，不可使用 </a:t>
            </a:r>
            <a:r>
              <a:rPr lang="en-US" altLang="zh-CN" sz="2800" b="0" dirty="0">
                <a:latin typeface="Helvetica Neue" panose="02000503000000020004" charset="0"/>
                <a:ea typeface="黑体-简" panose="02000000000000000000" charset="-122"/>
              </a:rPr>
              <a:t>MongoDB</a:t>
            </a:r>
            <a:r>
              <a:rPr lang="zh-CN" altLang="en-US" sz="2800" b="0" dirty="0">
                <a:latin typeface="Helvetica Neue" panose="02000503000000020004" charset="0"/>
                <a:ea typeface="黑体-简" panose="02000000000000000000" charset="-122"/>
              </a:rPr>
              <a:t> 自身查询语法。</a:t>
            </a:r>
            <a:endParaRPr lang="en-US" altLang="zh-CN" sz="2800" b="0" dirty="0">
              <a:latin typeface="Helvetica Neue" panose="02000503000000020004" charset="0"/>
              <a:ea typeface="黑体-简" panose="02000000000000000000" charset="-122"/>
            </a:endParaRPr>
          </a:p>
          <a:p>
            <a:pPr marL="0" marR="0" indent="0" algn="l" defTabSz="821690" rtl="0" fontAlgn="auto" latinLnBrk="0" hangingPunct="0">
              <a:lnSpc>
                <a:spcPct val="15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2</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MongoDB</a:t>
            </a:r>
            <a:r>
              <a:rPr lang="en-US" altLang="zh-CN" sz="2800" b="0" dirty="0">
                <a:latin typeface="Helvetica Neue" panose="02000503000000020004" charset="0"/>
                <a:ea typeface="黑体-简" panose="02000000000000000000" charset="-122"/>
              </a:rPr>
              <a:t>-</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BI-Connector</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 对于 </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SQL </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语法的兼容性会更优</a:t>
            </a:r>
            <a:r>
              <a:rPr lang="zh-CN" altLang="en-US" sz="2800" b="0" dirty="0">
                <a:latin typeface="Helvetica Neue" panose="02000503000000020004" charset="0"/>
                <a:ea typeface="黑体-简" panose="02000000000000000000" charset="-122"/>
              </a:rPr>
              <a:t>，安装方式详见：</a:t>
            </a:r>
            <a:r>
              <a:rPr lang="en-US" altLang="zh-CN" sz="2800" b="0" dirty="0">
                <a:latin typeface="Helvetica Neue" panose="02000503000000020004" charset="0"/>
                <a:ea typeface="黑体-简" panose="02000000000000000000" charset="-122"/>
                <a:hlinkClick r:id="rId2"/>
              </a:rPr>
              <a:t>https://kb.fit2cloud.com/?p=143</a:t>
            </a:r>
            <a:endPar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59154" y="2095565"/>
            <a:ext cx="9722658" cy="53130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主机名</a:t>
            </a:r>
            <a:r>
              <a:rPr lang="en-US" altLang="zh-CN" sz="2800" b="0" dirty="0">
                <a:latin typeface="Helvetica Neue" panose="02000503000000020004" charset="0"/>
                <a:ea typeface="黑体-简" panose="02000000000000000000" charset="-122"/>
              </a:rPr>
              <a:t>/IP</a:t>
            </a:r>
            <a:r>
              <a:rPr lang="zh-CN" altLang="en-US" sz="2800" b="0" dirty="0">
                <a:latin typeface="Helvetica Neue" panose="02000503000000020004" charset="0"/>
                <a:ea typeface="黑体-简" panose="02000000000000000000" charset="-122"/>
              </a:rPr>
              <a:t>地址：118.195.221.48</a:t>
            </a:r>
            <a:endParaRPr lang="zh-CN" altLang="en-US"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数据库名称：dataease</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用户名（可为空）</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密码（可为空）</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额外的</a:t>
            </a:r>
            <a:r>
              <a:rPr lang="en-US" altLang="zh-CN" sz="2800" b="0" dirty="0">
                <a:latin typeface="Helvetica Neue" panose="02000503000000020004" charset="0"/>
                <a:ea typeface="黑体-简" panose="02000000000000000000" charset="-122"/>
              </a:rPr>
              <a:t>JDBC</a:t>
            </a:r>
            <a:r>
              <a:rPr lang="zh-CN" altLang="en-US" sz="2800" b="0" dirty="0">
                <a:latin typeface="Helvetica Neue" panose="02000503000000020004" charset="0"/>
                <a:ea typeface="黑体-简" panose="02000000000000000000" charset="-122"/>
              </a:rPr>
              <a:t>字符串（无需调整）</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端口：27017</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grpSp>
        <p:nvGrpSpPr>
          <p:cNvPr id="2" name="组合 1"/>
          <p:cNvGrpSpPr/>
          <p:nvPr/>
        </p:nvGrpSpPr>
        <p:grpSpPr>
          <a:xfrm>
            <a:off x="-21590" y="13335"/>
            <a:ext cx="8511540" cy="1108710"/>
            <a:chOff x="-34" y="21"/>
            <a:chExt cx="14334" cy="1746"/>
          </a:xfrm>
        </p:grpSpPr>
        <p:sp>
          <p:nvSpPr>
            <p:cNvPr id="3" name="矩形"/>
            <p:cNvSpPr/>
            <p:nvPr/>
          </p:nvSpPr>
          <p:spPr>
            <a:xfrm>
              <a:off x="-34" y="21"/>
              <a:ext cx="13032" cy="381"/>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4" name="DataEase 功能架构"/>
            <p:cNvSpPr txBox="1"/>
            <p:nvPr/>
          </p:nvSpPr>
          <p:spPr>
            <a:xfrm>
              <a:off x="26" y="403"/>
              <a:ext cx="14275" cy="136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dirty="0">
                  <a:solidFill>
                    <a:srgbClr val="0C7BE0"/>
                  </a:solidFill>
                  <a:latin typeface="Helvetica Neue" panose="02000503000000020004" charset="0"/>
                  <a:ea typeface="黑体-简" panose="02000000000000000000" charset="-122"/>
                  <a:sym typeface="+mn-ea"/>
                </a:rPr>
                <a:t>MongoDB </a:t>
              </a:r>
              <a:r>
                <a:rPr lang="zh-CN" altLang="en-US" dirty="0">
                  <a:solidFill>
                    <a:srgbClr val="0C7BE0"/>
                  </a:solidFill>
                  <a:latin typeface="Helvetica Neue" panose="02000503000000020004" charset="0"/>
                  <a:ea typeface="黑体-简" panose="02000000000000000000" charset="-122"/>
                  <a:sym typeface="+mn-ea"/>
                </a:rPr>
                <a:t>数据源</a:t>
              </a:r>
              <a:r>
                <a:rPr lang="zh-CN" altLang="en-US" dirty="0">
                  <a:solidFill>
                    <a:srgbClr val="0C7BE0"/>
                  </a:solidFill>
                  <a:latin typeface="Helvetica Neue" panose="02000503000000020004" charset="0"/>
                  <a:ea typeface="黑体-简" panose="02000000000000000000" charset="-122"/>
                </a:rPr>
                <a:t>连接信息</a:t>
              </a:r>
              <a:endParaRPr lang="zh-CN" altLang="en-US" dirty="0">
                <a:solidFill>
                  <a:srgbClr val="0C7BE0"/>
                </a:solidFill>
                <a:latin typeface="Helvetica Neue" panose="02000503000000020004" charset="0"/>
                <a:ea typeface="黑体-简" panose="02000000000000000000" charset="-122"/>
              </a:endParaRPr>
            </a:p>
          </p:txBody>
        </p:sp>
      </p:grpSp>
      <p:pic>
        <p:nvPicPr>
          <p:cNvPr id="5" name="图片 4"/>
          <p:cNvPicPr>
            <a:picLocks noChangeAspect="1"/>
          </p:cNvPicPr>
          <p:nvPr>
            <p:custDataLst>
              <p:tags r:id="rId1"/>
            </p:custDataLst>
          </p:nvPr>
        </p:nvPicPr>
        <p:blipFill>
          <a:blip r:embed="rId2"/>
          <a:stretch>
            <a:fillRect/>
          </a:stretch>
        </p:blipFill>
        <p:spPr>
          <a:xfrm>
            <a:off x="8265795" y="2470785"/>
            <a:ext cx="15229563" cy="8629200"/>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955" y="-8255"/>
            <a:ext cx="7072630" cy="1428115"/>
            <a:chOff x="-33" y="-13"/>
            <a:chExt cx="3306" cy="2249"/>
          </a:xfrm>
        </p:grpSpPr>
        <p:sp>
          <p:nvSpPr>
            <p:cNvPr id="2" name="矩形"/>
            <p:cNvSpPr/>
            <p:nvPr>
              <p:custDataLst>
                <p:tags r:id="rId1"/>
              </p:custDataLst>
            </p:nvPr>
          </p:nvSpPr>
          <p:spPr>
            <a:xfrm>
              <a:off x="-33" y="-13"/>
              <a:ext cx="2734"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10" y="403"/>
              <a:ext cx="3283" cy="18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dirty="0">
                  <a:solidFill>
                    <a:srgbClr val="0C7BE0"/>
                  </a:solidFill>
                  <a:latin typeface="Helvetica Neue" panose="02000503000000020004" charset="0"/>
                  <a:ea typeface="黑体-简" panose="02000000000000000000" charset="-122"/>
                  <a:sym typeface="+mn-ea"/>
                </a:rPr>
                <a:t>SQLServer</a:t>
              </a:r>
              <a:r>
                <a:rPr lang="zh-CN" altLang="en-US" dirty="0">
                  <a:solidFill>
                    <a:srgbClr val="0C7BE0"/>
                  </a:solidFill>
                  <a:latin typeface="Helvetica Neue" panose="02000503000000020004" charset="0"/>
                  <a:ea typeface="黑体-简" panose="02000000000000000000" charset="-122"/>
                  <a:sym typeface="+mn-ea"/>
                </a:rPr>
                <a:t>（</a:t>
              </a:r>
              <a:r>
                <a:rPr lang="en-US" altLang="zh-CN" dirty="0">
                  <a:solidFill>
                    <a:srgbClr val="0C7BE0"/>
                  </a:solidFill>
                  <a:latin typeface="Helvetica Neue" panose="02000503000000020004" charset="0"/>
                  <a:ea typeface="黑体-简" panose="02000000000000000000" charset="-122"/>
                  <a:sym typeface="+mn-ea"/>
                </a:rPr>
                <a:t>OLTP</a:t>
              </a:r>
              <a:r>
                <a:rPr lang="zh-CN" altLang="en-US" dirty="0">
                  <a:solidFill>
                    <a:srgbClr val="0C7BE0"/>
                  </a:solidFill>
                  <a:latin typeface="Helvetica Neue" panose="02000503000000020004" charset="0"/>
                  <a:ea typeface="黑体-简" panose="02000000000000000000" charset="-122"/>
                  <a:sym typeface="+mn-ea"/>
                </a:rPr>
                <a:t>）</a:t>
              </a:r>
              <a:endParaRPr lang="zh-CN" altLang="en-US" dirty="0">
                <a:solidFill>
                  <a:srgbClr val="0C7BE0"/>
                </a:solidFill>
                <a:latin typeface="Helvetica Neue" panose="02000503000000020004" charset="0"/>
                <a:ea typeface="黑体-简" panose="02000000000000000000" charset="-122"/>
                <a:sym typeface="+mn-ea"/>
              </a:endParaRPr>
            </a:p>
          </p:txBody>
        </p:sp>
      </p:grpSp>
      <p:sp>
        <p:nvSpPr>
          <p:cNvPr id="5" name="文本框 4"/>
          <p:cNvSpPr txBox="1"/>
          <p:nvPr/>
        </p:nvSpPr>
        <p:spPr>
          <a:xfrm>
            <a:off x="2070735" y="2372678"/>
            <a:ext cx="9341485" cy="9103995"/>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lang="zh-CN" altLang="en-US" sz="3000" b="0">
                <a:solidFill>
                  <a:schemeClr val="tx1">
                    <a:lumMod val="65000"/>
                    <a:lumOff val="35000"/>
                  </a:schemeClr>
                </a:solidFill>
                <a:latin typeface="Helvetica Neue" panose="02000503000000020004" charset="0"/>
                <a:ea typeface="黑体-简" panose="02000000000000000000" charset="-122"/>
                <a:sym typeface="+mn-ea"/>
              </a:rPr>
              <a:t>SQLServer 是</a:t>
            </a: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美国Microsoft公司推出的一种关系型数据库系统。</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SQL Server是一个可扩展的、高性能的、为分布式客户机/服务器计算所设计的数据库管理系统，实现了与WindowsNT的有机结合，提供了基于事务的企业级信息管理系统方案。</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特性：</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（1）高性能设计，可充分利用WindowsNT的优势。</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（2）系统管理先进，支持Windows图形化管理工具，支持本地和远程的系统管理和配置。</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（3）强壮的事务处理功能，采用各种方法保证数据的完整性。</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（4）支持对称多处理器结构、存储过程、ODBC，并具有自主的SQL语言。</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10" name="文本框 9"/>
          <p:cNvSpPr txBox="1"/>
          <p:nvPr>
            <p:custDataLst>
              <p:tags r:id="rId3"/>
            </p:custDataLst>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4" action="ppaction://hlinkfile"/>
              </a:rPr>
              <a:t>SQLServer 官网</a:t>
            </a:r>
            <a:endPar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4" action="ppaction://hlinkfile"/>
            </a:endParaRPr>
          </a:p>
        </p:txBody>
      </p:sp>
      <p:pic>
        <p:nvPicPr>
          <p:cNvPr id="12" name="图片 11"/>
          <p:cNvPicPr>
            <a:picLocks noChangeAspect="1"/>
          </p:cNvPicPr>
          <p:nvPr>
            <p:custDataLst>
              <p:tags r:id="rId5"/>
            </p:custDataLst>
          </p:nvPr>
        </p:nvPicPr>
        <p:blipFill>
          <a:blip r:embed="rId6"/>
          <a:stretch>
            <a:fillRect/>
          </a:stretch>
        </p:blipFill>
        <p:spPr>
          <a:xfrm>
            <a:off x="6457315" y="-8255"/>
            <a:ext cx="1714500" cy="1428750"/>
          </a:xfrm>
          <a:prstGeom prst="rect">
            <a:avLst/>
          </a:prstGeom>
        </p:spPr>
      </p:pic>
      <p:pic>
        <p:nvPicPr>
          <p:cNvPr id="13" name="图片 12"/>
          <p:cNvPicPr>
            <a:picLocks noChangeAspect="1"/>
          </p:cNvPicPr>
          <p:nvPr>
            <p:custDataLst>
              <p:tags r:id="rId7"/>
            </p:custDataLst>
          </p:nvPr>
        </p:nvPicPr>
        <p:blipFill>
          <a:blip r:embed="rId8"/>
          <a:stretch>
            <a:fillRect/>
          </a:stretch>
        </p:blipFill>
        <p:spPr>
          <a:xfrm>
            <a:off x="13576300" y="2159000"/>
            <a:ext cx="9128760" cy="9704070"/>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6149340" y="2015490"/>
            <a:ext cx="16426568" cy="8629200"/>
          </a:xfrm>
          <a:prstGeom prst="rect">
            <a:avLst/>
          </a:prstGeom>
        </p:spPr>
      </p:pic>
      <p:sp>
        <p:nvSpPr>
          <p:cNvPr id="6" name="文本框 5"/>
          <p:cNvSpPr txBox="1"/>
          <p:nvPr/>
        </p:nvSpPr>
        <p:spPr>
          <a:xfrm>
            <a:off x="1059154" y="1664718"/>
            <a:ext cx="9722658" cy="6174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主机名</a:t>
            </a:r>
            <a:r>
              <a:rPr lang="en-US" altLang="zh-CN" sz="2800" b="0" dirty="0">
                <a:latin typeface="Helvetica Neue" panose="02000503000000020004" charset="0"/>
                <a:ea typeface="黑体-简" panose="02000000000000000000" charset="-122"/>
              </a:rPr>
              <a:t>/IP</a:t>
            </a:r>
            <a:r>
              <a:rPr lang="zh-CN" altLang="en-US" sz="2800" b="0" dirty="0">
                <a:latin typeface="Helvetica Neue" panose="02000503000000020004" charset="0"/>
                <a:ea typeface="黑体-简" panose="02000000000000000000" charset="-122"/>
              </a:rPr>
              <a:t>地址</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数据库名称</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用户名</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密码</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额外的</a:t>
            </a:r>
            <a:r>
              <a:rPr lang="en-US" altLang="zh-CN" sz="2800" b="0" dirty="0">
                <a:latin typeface="Helvetica Neue" panose="02000503000000020004" charset="0"/>
                <a:ea typeface="黑体-简" panose="02000000000000000000" charset="-122"/>
              </a:rPr>
              <a:t>JDBC</a:t>
            </a:r>
            <a:r>
              <a:rPr lang="zh-CN" altLang="en-US" sz="2800" b="0" dirty="0">
                <a:latin typeface="Helvetica Neue" panose="02000503000000020004" charset="0"/>
                <a:ea typeface="黑体-简" panose="02000000000000000000" charset="-122"/>
              </a:rPr>
              <a:t>字符串</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端口</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Schema</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grpSp>
        <p:nvGrpSpPr>
          <p:cNvPr id="2" name="组合 1"/>
          <p:cNvGrpSpPr/>
          <p:nvPr/>
        </p:nvGrpSpPr>
        <p:grpSpPr>
          <a:xfrm>
            <a:off x="-21590" y="13335"/>
            <a:ext cx="9467850" cy="1108710"/>
            <a:chOff x="-34" y="21"/>
            <a:chExt cx="14334" cy="1746"/>
          </a:xfrm>
        </p:grpSpPr>
        <p:sp>
          <p:nvSpPr>
            <p:cNvPr id="3" name="矩形"/>
            <p:cNvSpPr/>
            <p:nvPr/>
          </p:nvSpPr>
          <p:spPr>
            <a:xfrm>
              <a:off x="-34" y="21"/>
              <a:ext cx="13032" cy="381"/>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4" name="DataEase 功能架构"/>
            <p:cNvSpPr txBox="1"/>
            <p:nvPr/>
          </p:nvSpPr>
          <p:spPr>
            <a:xfrm>
              <a:off x="26" y="403"/>
              <a:ext cx="14275" cy="136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rPr>
                <a:t>扩展：</a:t>
              </a:r>
              <a:r>
                <a:rPr lang="en-US" altLang="zh-CN" dirty="0">
                  <a:solidFill>
                    <a:srgbClr val="0C7BE0"/>
                  </a:solidFill>
                  <a:latin typeface="Helvetica Neue" panose="02000503000000020004" charset="0"/>
                  <a:ea typeface="黑体-简" panose="02000000000000000000" charset="-122"/>
                </a:rPr>
                <a:t>SQLServer </a:t>
              </a:r>
              <a:r>
                <a:rPr lang="zh-CN" altLang="en-US" dirty="0">
                  <a:solidFill>
                    <a:srgbClr val="0C7BE0"/>
                  </a:solidFill>
                  <a:latin typeface="Helvetica Neue" panose="02000503000000020004" charset="0"/>
                  <a:ea typeface="黑体-简" panose="02000000000000000000" charset="-122"/>
                </a:rPr>
                <a:t>数据源对接</a:t>
              </a:r>
              <a:endParaRPr dirty="0">
                <a:solidFill>
                  <a:srgbClr val="0C7BE0"/>
                </a:solidFill>
                <a:latin typeface="Helvetica Neue" panose="02000503000000020004" charset="0"/>
                <a:ea typeface="黑体-简" panose="02000000000000000000" charset="-122"/>
              </a:endParaRPr>
            </a:p>
          </p:txBody>
        </p:sp>
      </p:grpSp>
      <p:sp>
        <p:nvSpPr>
          <p:cNvPr id="8" name="文本框 7"/>
          <p:cNvSpPr txBox="1"/>
          <p:nvPr/>
        </p:nvSpPr>
        <p:spPr>
          <a:xfrm>
            <a:off x="2234847" y="11132469"/>
            <a:ext cx="19914306" cy="20808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注意点：</a:t>
            </a:r>
            <a:endParaRPr kumimoji="0" lang="en-US" altLang="zh-CN"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latin typeface="Helvetica Neue" panose="02000503000000020004" charset="0"/>
                <a:ea typeface="黑体-简" panose="02000000000000000000" charset="-122"/>
              </a:rPr>
              <a:t>1</a:t>
            </a:r>
            <a:r>
              <a:rPr lang="zh-CN" altLang="en-US" sz="2800" b="0" dirty="0">
                <a:latin typeface="Helvetica Neue" panose="02000503000000020004" charset="0"/>
                <a:ea typeface="黑体-简" panose="02000000000000000000" charset="-122"/>
              </a:rPr>
              <a:t>、</a:t>
            </a:r>
            <a:r>
              <a:rPr lang="en-US" altLang="zh-CN" sz="2800" b="0" dirty="0">
                <a:latin typeface="Helvetica Neue" panose="02000503000000020004" charset="0"/>
                <a:ea typeface="黑体-简" panose="02000000000000000000" charset="-122"/>
              </a:rPr>
              <a:t>MongoDB</a:t>
            </a:r>
            <a:r>
              <a:rPr lang="zh-CN" altLang="en-US" sz="2800" b="0" dirty="0">
                <a:latin typeface="Helvetica Neue" panose="02000503000000020004" charset="0"/>
                <a:ea typeface="黑体-简" panose="02000000000000000000" charset="-122"/>
              </a:rPr>
              <a:t> </a:t>
            </a:r>
            <a:r>
              <a:rPr lang="en-US" altLang="zh-CN" sz="2800" b="0" dirty="0">
                <a:latin typeface="Helvetica Neue" panose="02000503000000020004" charset="0"/>
                <a:ea typeface="黑体-简" panose="02000000000000000000" charset="-122"/>
              </a:rPr>
              <a:t>SQL </a:t>
            </a:r>
            <a:r>
              <a:rPr lang="zh-CN" altLang="en-US" sz="2800" b="0" dirty="0">
                <a:latin typeface="Helvetica Neue" panose="02000503000000020004" charset="0"/>
                <a:ea typeface="黑体-简" panose="02000000000000000000" charset="-122"/>
              </a:rPr>
              <a:t>数据集语法同标准 </a:t>
            </a:r>
            <a:r>
              <a:rPr lang="en-US" altLang="zh-CN" sz="2800" b="0" dirty="0">
                <a:latin typeface="Helvetica Neue" panose="02000503000000020004" charset="0"/>
                <a:ea typeface="黑体-简" panose="02000000000000000000" charset="-122"/>
              </a:rPr>
              <a:t>SQL </a:t>
            </a:r>
            <a:r>
              <a:rPr lang="zh-CN" altLang="en-US" sz="2800" b="0" dirty="0">
                <a:latin typeface="Helvetica Neue" panose="02000503000000020004" charset="0"/>
                <a:ea typeface="黑体-简" panose="02000000000000000000" charset="-122"/>
              </a:rPr>
              <a:t>语法，不可使用 </a:t>
            </a:r>
            <a:r>
              <a:rPr lang="en-US" altLang="zh-CN" sz="2800" b="0" dirty="0">
                <a:latin typeface="Helvetica Neue" panose="02000503000000020004" charset="0"/>
                <a:ea typeface="黑体-简" panose="02000000000000000000" charset="-122"/>
              </a:rPr>
              <a:t>MongoDB</a:t>
            </a:r>
            <a:r>
              <a:rPr lang="zh-CN" altLang="en-US" sz="2800" b="0" dirty="0">
                <a:latin typeface="Helvetica Neue" panose="02000503000000020004" charset="0"/>
                <a:ea typeface="黑体-简" panose="02000000000000000000" charset="-122"/>
              </a:rPr>
              <a:t> 自身查询语法。</a:t>
            </a:r>
            <a:endParaRPr lang="en-US" altLang="zh-CN" sz="2800" b="0" dirty="0">
              <a:latin typeface="Helvetica Neue" panose="02000503000000020004" charset="0"/>
              <a:ea typeface="黑体-简" panose="02000000000000000000" charset="-122"/>
            </a:endParaRPr>
          </a:p>
          <a:p>
            <a:pPr marL="0" marR="0" indent="0" algn="l" defTabSz="821690" rtl="0" fontAlgn="auto" latinLnBrk="0" hangingPunct="0">
              <a:lnSpc>
                <a:spcPct val="15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2</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MongoDB</a:t>
            </a:r>
            <a:r>
              <a:rPr lang="en-US" altLang="zh-CN" sz="2800" b="0" dirty="0">
                <a:latin typeface="Helvetica Neue" panose="02000503000000020004" charset="0"/>
                <a:ea typeface="黑体-简" panose="02000000000000000000" charset="-122"/>
              </a:rPr>
              <a:t>-</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BI-Connector</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 对于 </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SQL </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语法的兼容性会更优</a:t>
            </a:r>
            <a:r>
              <a:rPr lang="zh-CN" altLang="en-US" sz="2800" b="0" dirty="0">
                <a:latin typeface="Helvetica Neue" panose="02000503000000020004" charset="0"/>
                <a:ea typeface="黑体-简" panose="02000000000000000000" charset="-122"/>
              </a:rPr>
              <a:t>，安装方式详见：</a:t>
            </a:r>
            <a:r>
              <a:rPr lang="en-US" altLang="zh-CN" sz="2800" b="0" dirty="0">
                <a:latin typeface="Helvetica Neue" panose="02000503000000020004" charset="0"/>
                <a:ea typeface="黑体-简" panose="02000000000000000000" charset="-122"/>
                <a:hlinkClick r:id="rId3"/>
              </a:rPr>
              <a:t>https://kb.fit2cloud.com/?p=143</a:t>
            </a:r>
            <a:endPar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59154" y="1664717"/>
            <a:ext cx="9722658" cy="6174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主机名</a:t>
            </a:r>
            <a:r>
              <a:rPr lang="en-US" altLang="zh-CN" sz="2800" b="0" dirty="0">
                <a:latin typeface="Helvetica Neue" panose="02000503000000020004" charset="0"/>
                <a:ea typeface="黑体-简" panose="02000000000000000000" charset="-122"/>
              </a:rPr>
              <a:t>/IP</a:t>
            </a:r>
            <a:r>
              <a:rPr lang="zh-CN" altLang="en-US" sz="2800" b="0" dirty="0">
                <a:latin typeface="Helvetica Neue" panose="02000503000000020004" charset="0"/>
                <a:ea typeface="黑体-简" panose="02000000000000000000" charset="-122"/>
              </a:rPr>
              <a:t>地址：10.206.0.8</a:t>
            </a:r>
            <a:endParaRPr lang="zh-CN" altLang="en-US"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数据库名称：dataease</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用户名：</a:t>
            </a:r>
            <a:r>
              <a:rPr lang="en-US" altLang="zh-CN" sz="2800" b="0" dirty="0">
                <a:latin typeface="Helvetica Neue" panose="02000503000000020004" charset="0"/>
                <a:ea typeface="黑体-简" panose="02000000000000000000" charset="-122"/>
              </a:rPr>
              <a:t>SA</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密码：Password123@sqlserver</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额外的</a:t>
            </a:r>
            <a:r>
              <a:rPr lang="en-US" altLang="zh-CN" sz="2800" b="0" dirty="0">
                <a:latin typeface="Helvetica Neue" panose="02000503000000020004" charset="0"/>
                <a:ea typeface="黑体-简" panose="02000000000000000000" charset="-122"/>
              </a:rPr>
              <a:t>JDBC</a:t>
            </a:r>
            <a:r>
              <a:rPr lang="zh-CN" altLang="en-US" sz="2800" b="0" dirty="0">
                <a:latin typeface="Helvetica Neue" panose="02000503000000020004" charset="0"/>
                <a:ea typeface="黑体-简" panose="02000000000000000000" charset="-122"/>
              </a:rPr>
              <a:t>字符串</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端口：</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1433</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Schema</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dbo</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grpSp>
        <p:nvGrpSpPr>
          <p:cNvPr id="2" name="组合 1"/>
          <p:cNvGrpSpPr/>
          <p:nvPr/>
        </p:nvGrpSpPr>
        <p:grpSpPr>
          <a:xfrm>
            <a:off x="-21590" y="13335"/>
            <a:ext cx="8511540" cy="1108710"/>
            <a:chOff x="-34" y="21"/>
            <a:chExt cx="14334" cy="1746"/>
          </a:xfrm>
        </p:grpSpPr>
        <p:sp>
          <p:nvSpPr>
            <p:cNvPr id="3" name="矩形"/>
            <p:cNvSpPr/>
            <p:nvPr/>
          </p:nvSpPr>
          <p:spPr>
            <a:xfrm>
              <a:off x="-34" y="21"/>
              <a:ext cx="13032" cy="381"/>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4" name="DataEase 功能架构"/>
            <p:cNvSpPr txBox="1"/>
            <p:nvPr/>
          </p:nvSpPr>
          <p:spPr>
            <a:xfrm>
              <a:off x="26" y="403"/>
              <a:ext cx="14275" cy="136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dirty="0">
                  <a:solidFill>
                    <a:srgbClr val="0C7BE0"/>
                  </a:solidFill>
                  <a:latin typeface="Helvetica Neue" panose="02000503000000020004" charset="0"/>
                  <a:ea typeface="黑体-简" panose="02000000000000000000" charset="-122"/>
                  <a:sym typeface="+mn-ea"/>
                </a:rPr>
                <a:t>SQLServer </a:t>
              </a:r>
              <a:r>
                <a:rPr lang="zh-CN" altLang="en-US" dirty="0">
                  <a:solidFill>
                    <a:srgbClr val="0C7BE0"/>
                  </a:solidFill>
                  <a:latin typeface="Helvetica Neue" panose="02000503000000020004" charset="0"/>
                  <a:ea typeface="黑体-简" panose="02000000000000000000" charset="-122"/>
                  <a:sym typeface="+mn-ea"/>
                </a:rPr>
                <a:t>数据源</a:t>
              </a:r>
              <a:r>
                <a:rPr lang="zh-CN" altLang="en-US" dirty="0">
                  <a:solidFill>
                    <a:srgbClr val="0C7BE0"/>
                  </a:solidFill>
                  <a:latin typeface="Helvetica Neue" panose="02000503000000020004" charset="0"/>
                  <a:ea typeface="黑体-简" panose="02000000000000000000" charset="-122"/>
                </a:rPr>
                <a:t>连接信息</a:t>
              </a:r>
              <a:endParaRPr lang="zh-CN" altLang="en-US" dirty="0">
                <a:solidFill>
                  <a:srgbClr val="0C7BE0"/>
                </a:solidFill>
                <a:latin typeface="Helvetica Neue" panose="02000503000000020004" charset="0"/>
                <a:ea typeface="黑体-简" panose="02000000000000000000" charset="-122"/>
              </a:endParaRPr>
            </a:p>
          </p:txBody>
        </p:sp>
      </p:grpSp>
      <p:pic>
        <p:nvPicPr>
          <p:cNvPr id="5" name="图片 4"/>
          <p:cNvPicPr>
            <a:picLocks noChangeAspect="1"/>
          </p:cNvPicPr>
          <p:nvPr>
            <p:custDataLst>
              <p:tags r:id="rId1"/>
            </p:custDataLst>
          </p:nvPr>
        </p:nvPicPr>
        <p:blipFill>
          <a:blip r:embed="rId2"/>
          <a:stretch>
            <a:fillRect/>
          </a:stretch>
        </p:blipFill>
        <p:spPr>
          <a:xfrm>
            <a:off x="8330565" y="2465070"/>
            <a:ext cx="14401800" cy="10020300"/>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955" y="-8255"/>
            <a:ext cx="8251190" cy="1745615"/>
            <a:chOff x="-33" y="-13"/>
            <a:chExt cx="3334" cy="2749"/>
          </a:xfrm>
        </p:grpSpPr>
        <p:sp>
          <p:nvSpPr>
            <p:cNvPr id="2" name="矩形"/>
            <p:cNvSpPr/>
            <p:nvPr>
              <p:custDataLst>
                <p:tags r:id="rId1"/>
              </p:custDataLst>
            </p:nvPr>
          </p:nvSpPr>
          <p:spPr>
            <a:xfrm>
              <a:off x="-33" y="-13"/>
              <a:ext cx="2734"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10" y="403"/>
              <a:ext cx="3311"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dirty="0">
                  <a:solidFill>
                    <a:srgbClr val="0C7BE0"/>
                  </a:solidFill>
                  <a:latin typeface="Helvetica Neue" panose="02000503000000020004" charset="0"/>
                  <a:ea typeface="黑体-简" panose="02000000000000000000" charset="-122"/>
                  <a:sym typeface="+mn-ea"/>
                </a:rPr>
                <a:t>Apache Doris</a:t>
              </a:r>
              <a:r>
                <a:rPr lang="zh-CN" altLang="en-US" dirty="0">
                  <a:solidFill>
                    <a:srgbClr val="0C7BE0"/>
                  </a:solidFill>
                  <a:latin typeface="Helvetica Neue" panose="02000503000000020004" charset="0"/>
                  <a:ea typeface="黑体-简" panose="02000000000000000000" charset="-122"/>
                  <a:sym typeface="+mn-ea"/>
                </a:rPr>
                <a:t>（</a:t>
              </a:r>
              <a:r>
                <a:rPr lang="en-US" altLang="zh-CN" dirty="0">
                  <a:solidFill>
                    <a:srgbClr val="0C7BE0"/>
                  </a:solidFill>
                  <a:latin typeface="Helvetica Neue" panose="02000503000000020004" charset="0"/>
                  <a:ea typeface="黑体-简" panose="02000000000000000000" charset="-122"/>
                  <a:sym typeface="+mn-ea"/>
                </a:rPr>
                <a:t>OLAP</a:t>
              </a:r>
              <a:r>
                <a:rPr lang="zh-CN" altLang="en-US" dirty="0">
                  <a:solidFill>
                    <a:srgbClr val="0C7BE0"/>
                  </a:solidFill>
                  <a:latin typeface="Helvetica Neue" panose="02000503000000020004" charset="0"/>
                  <a:ea typeface="黑体-简" panose="02000000000000000000" charset="-122"/>
                  <a:sym typeface="+mn-ea"/>
                </a:rPr>
                <a:t>）</a:t>
              </a:r>
              <a:endParaRPr lang="zh-CN" altLang="en-US" dirty="0">
                <a:solidFill>
                  <a:srgbClr val="0C7BE0"/>
                </a:solidFill>
                <a:latin typeface="Helvetica Neue" panose="02000503000000020004" charset="0"/>
                <a:ea typeface="黑体-简" panose="02000000000000000000" charset="-122"/>
                <a:sym typeface="+mn-ea"/>
              </a:endParaRPr>
            </a:p>
          </p:txBody>
        </p:sp>
      </p:grpSp>
      <p:sp>
        <p:nvSpPr>
          <p:cNvPr id="5" name="文本框 4"/>
          <p:cNvSpPr txBox="1"/>
          <p:nvPr/>
        </p:nvSpPr>
        <p:spPr>
          <a:xfrm>
            <a:off x="2070735" y="2959736"/>
            <a:ext cx="9341485" cy="7303770"/>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lang="zh-CN" altLang="en-US" sz="3000" b="0">
                <a:solidFill>
                  <a:schemeClr val="tx1">
                    <a:lumMod val="65000"/>
                    <a:lumOff val="35000"/>
                  </a:schemeClr>
                </a:solidFill>
                <a:latin typeface="Helvetica Neue" panose="02000503000000020004" charset="0"/>
                <a:ea typeface="黑体-简" panose="02000000000000000000" charset="-122"/>
              </a:rPr>
              <a:t>Apache Doris 是一个基于 MPP 架构的高性能、实时的分析型数据库。</a:t>
            </a:r>
            <a:endParaRPr lang="zh-CN" altLang="en-US" sz="3000" b="0">
              <a:solidFill>
                <a:schemeClr val="tx1">
                  <a:lumMod val="65000"/>
                  <a:lumOff val="35000"/>
                </a:schemeClr>
              </a:solidFill>
              <a:latin typeface="Helvetica Neue" panose="02000503000000020004" charset="0"/>
              <a:ea typeface="黑体-简" panose="02000000000000000000" charset="-122"/>
            </a:endParaRPr>
          </a:p>
          <a:p>
            <a:pPr marL="0" marR="0" algn="l" defTabSz="821690" rtl="0" fontAlgn="auto" latinLnBrk="0" hangingPunct="0">
              <a:lnSpc>
                <a:spcPct val="130000"/>
              </a:lnSpc>
              <a:spcBef>
                <a:spcPts val="0"/>
              </a:spcBef>
              <a:spcAft>
                <a:spcPts val="0"/>
              </a:spcAft>
              <a:buClrTx/>
              <a:buSzTx/>
              <a:buFontTx/>
              <a:buNone/>
            </a:pPr>
            <a:endParaRPr lang="zh-CN" altLang="en-US" sz="3000" b="0">
              <a:solidFill>
                <a:schemeClr val="tx1">
                  <a:lumMod val="65000"/>
                  <a:lumOff val="35000"/>
                </a:schemeClr>
              </a:solidFill>
              <a:latin typeface="Helvetica Neue" panose="02000503000000020004" charset="0"/>
              <a:ea typeface="黑体-简" panose="02000000000000000000" charset="-122"/>
            </a:endParaRPr>
          </a:p>
          <a:p>
            <a:pPr marL="0" marR="0" algn="l" defTabSz="821690" rtl="0" fontAlgn="auto" latinLnBrk="0" hangingPunct="0">
              <a:lnSpc>
                <a:spcPct val="130000"/>
              </a:lnSpc>
              <a:spcBef>
                <a:spcPts val="0"/>
              </a:spcBef>
              <a:spcAft>
                <a:spcPts val="0"/>
              </a:spcAft>
              <a:buClrTx/>
              <a:buSzTx/>
              <a:buFontTx/>
              <a:buNone/>
            </a:pPr>
            <a:r>
              <a:rPr lang="zh-CN" altLang="en-US" sz="3000" b="0">
                <a:solidFill>
                  <a:schemeClr val="tx1">
                    <a:lumMod val="65000"/>
                    <a:lumOff val="35000"/>
                  </a:schemeClr>
                </a:solidFill>
                <a:latin typeface="Helvetica Neue" panose="02000503000000020004" charset="0"/>
                <a:ea typeface="黑体-简" panose="02000000000000000000" charset="-122"/>
              </a:rPr>
              <a:t>以极速易用的特点被人们所熟知，仅需亚秒级（小于</a:t>
            </a:r>
            <a:r>
              <a:rPr lang="en-US" altLang="zh-CN" sz="3000" b="0">
                <a:solidFill>
                  <a:schemeClr val="tx1">
                    <a:lumMod val="65000"/>
                    <a:lumOff val="35000"/>
                  </a:schemeClr>
                </a:solidFill>
                <a:latin typeface="Helvetica Neue" panose="02000503000000020004" charset="0"/>
                <a:ea typeface="黑体-简" panose="02000000000000000000" charset="-122"/>
              </a:rPr>
              <a:t>1</a:t>
            </a:r>
            <a:r>
              <a:rPr lang="zh-CN" altLang="en-US" sz="3000" b="0">
                <a:solidFill>
                  <a:schemeClr val="tx1">
                    <a:lumMod val="65000"/>
                    <a:lumOff val="35000"/>
                  </a:schemeClr>
                </a:solidFill>
                <a:latin typeface="Helvetica Neue" panose="02000503000000020004" charset="0"/>
                <a:ea typeface="黑体-简" panose="02000000000000000000" charset="-122"/>
              </a:rPr>
              <a:t>秒的时间单位）响应时间即可返回海量数据下的查询结果，不仅可以支持高并发的点查询场景，也能支持高吞吐的复杂分析场景。</a:t>
            </a:r>
            <a:endParaRPr lang="zh-CN" altLang="en-US" sz="3000" b="0">
              <a:solidFill>
                <a:schemeClr val="tx1">
                  <a:lumMod val="65000"/>
                  <a:lumOff val="35000"/>
                </a:schemeClr>
              </a:solidFill>
              <a:latin typeface="Helvetica Neue" panose="02000503000000020004" charset="0"/>
              <a:ea typeface="黑体-简" panose="02000000000000000000" charset="-122"/>
            </a:endParaRPr>
          </a:p>
          <a:p>
            <a:pPr marL="0" marR="0" algn="l" defTabSz="821690" rtl="0" fontAlgn="auto" latinLnBrk="0" hangingPunct="0">
              <a:lnSpc>
                <a:spcPct val="130000"/>
              </a:lnSpc>
              <a:spcBef>
                <a:spcPts val="0"/>
              </a:spcBef>
              <a:spcAft>
                <a:spcPts val="0"/>
              </a:spcAft>
              <a:buClrTx/>
              <a:buSzTx/>
              <a:buFontTx/>
              <a:buNone/>
            </a:pPr>
            <a:endParaRPr lang="zh-CN" altLang="en-US" sz="3000" b="0">
              <a:solidFill>
                <a:schemeClr val="tx1">
                  <a:lumMod val="65000"/>
                  <a:lumOff val="35000"/>
                </a:schemeClr>
              </a:solidFill>
              <a:latin typeface="Helvetica Neue" panose="02000503000000020004" charset="0"/>
              <a:ea typeface="黑体-简" panose="02000000000000000000" charset="-122"/>
            </a:endParaRPr>
          </a:p>
          <a:p>
            <a:pPr marL="0" marR="0" algn="l" defTabSz="821690" rtl="0" fontAlgn="auto" latinLnBrk="0" hangingPunct="0">
              <a:lnSpc>
                <a:spcPct val="130000"/>
              </a:lnSpc>
              <a:spcBef>
                <a:spcPts val="0"/>
              </a:spcBef>
              <a:spcAft>
                <a:spcPts val="0"/>
              </a:spcAft>
              <a:buClrTx/>
              <a:buSzTx/>
              <a:buFontTx/>
              <a:buNone/>
            </a:pPr>
            <a:r>
              <a:rPr lang="zh-CN" altLang="en-US" sz="3000" b="0">
                <a:solidFill>
                  <a:schemeClr val="tx1">
                    <a:lumMod val="65000"/>
                    <a:lumOff val="35000"/>
                  </a:schemeClr>
                </a:solidFill>
                <a:latin typeface="Helvetica Neue" panose="02000503000000020004" charset="0"/>
                <a:ea typeface="黑体-简" panose="02000000000000000000" charset="-122"/>
              </a:rPr>
              <a:t>基于此，Apache Doris 能够较好的满足报表分析、即时查询、统一数仓构建、数据湖联邦查询加速等使用场景，用户可以在此之上构建用户行为分析、AB 实验平台、日志检索分析、用户画像分析、订单分析等应用。</a:t>
            </a:r>
            <a:endParaRPr lang="zh-CN" altLang="en-US" sz="3000" b="0">
              <a:solidFill>
                <a:schemeClr val="tx1">
                  <a:lumMod val="65000"/>
                  <a:lumOff val="35000"/>
                </a:schemeClr>
              </a:solidFill>
              <a:latin typeface="Helvetica Neue" panose="02000503000000020004" charset="0"/>
              <a:ea typeface="黑体-简" panose="02000000000000000000" charset="-122"/>
            </a:endParaRPr>
          </a:p>
        </p:txBody>
      </p:sp>
      <p:sp>
        <p:nvSpPr>
          <p:cNvPr id="10" name="文本框 9"/>
          <p:cNvSpPr txBox="1"/>
          <p:nvPr>
            <p:custDataLst>
              <p:tags r:id="rId3"/>
            </p:custDataLst>
          </p:nvPr>
        </p:nvSpPr>
        <p:spPr>
          <a:xfrm>
            <a:off x="19881850" y="12717780"/>
            <a:ext cx="4502150" cy="7251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4" action="ppaction://hlinkfile"/>
              </a:rPr>
              <a:t>Apache Doris 官网</a:t>
            </a:r>
            <a:endPar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4" action="ppaction://hlinkfile"/>
            </a:endParaRPr>
          </a:p>
        </p:txBody>
      </p:sp>
      <p:pic>
        <p:nvPicPr>
          <p:cNvPr id="8" name="图片 7"/>
          <p:cNvPicPr>
            <a:picLocks noChangeAspect="1"/>
          </p:cNvPicPr>
          <p:nvPr>
            <p:custDataLst>
              <p:tags r:id="rId5"/>
            </p:custDataLst>
          </p:nvPr>
        </p:nvPicPr>
        <p:blipFill>
          <a:blip r:embed="rId6"/>
          <a:stretch>
            <a:fillRect/>
          </a:stretch>
        </p:blipFill>
        <p:spPr>
          <a:xfrm>
            <a:off x="7101840" y="0"/>
            <a:ext cx="2447925" cy="1114425"/>
          </a:xfrm>
          <a:prstGeom prst="rect">
            <a:avLst/>
          </a:prstGeom>
        </p:spPr>
      </p:pic>
      <p:pic>
        <p:nvPicPr>
          <p:cNvPr id="11" name="图片 10"/>
          <p:cNvPicPr>
            <a:picLocks noChangeAspect="1"/>
          </p:cNvPicPr>
          <p:nvPr>
            <p:custDataLst>
              <p:tags r:id="rId7"/>
            </p:custDataLst>
          </p:nvPr>
        </p:nvPicPr>
        <p:blipFill>
          <a:blip r:embed="rId8"/>
          <a:stretch>
            <a:fillRect/>
          </a:stretch>
        </p:blipFill>
        <p:spPr>
          <a:xfrm>
            <a:off x="13749020" y="2708275"/>
            <a:ext cx="8819515" cy="8641080"/>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6149340" y="1966595"/>
            <a:ext cx="16426568" cy="8629200"/>
          </a:xfrm>
          <a:prstGeom prst="rect">
            <a:avLst/>
          </a:prstGeom>
        </p:spPr>
      </p:pic>
      <p:sp>
        <p:nvSpPr>
          <p:cNvPr id="6" name="文本框 5"/>
          <p:cNvSpPr txBox="1"/>
          <p:nvPr/>
        </p:nvSpPr>
        <p:spPr>
          <a:xfrm>
            <a:off x="1059154" y="2095565"/>
            <a:ext cx="9722658" cy="53130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主机名</a:t>
            </a:r>
            <a:r>
              <a:rPr lang="en-US" altLang="zh-CN" sz="2800" b="0" dirty="0">
                <a:latin typeface="Helvetica Neue" panose="02000503000000020004" charset="0"/>
                <a:ea typeface="黑体-简" panose="02000000000000000000" charset="-122"/>
              </a:rPr>
              <a:t>/IP</a:t>
            </a:r>
            <a:r>
              <a:rPr lang="zh-CN" altLang="en-US" sz="2800" b="0" dirty="0">
                <a:latin typeface="Helvetica Neue" panose="02000503000000020004" charset="0"/>
                <a:ea typeface="黑体-简" panose="02000000000000000000" charset="-122"/>
              </a:rPr>
              <a:t>地址</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数据库名称</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用户名</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密码</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额外的</a:t>
            </a:r>
            <a:r>
              <a:rPr lang="en-US" altLang="zh-CN" sz="2800" b="0" dirty="0">
                <a:latin typeface="Helvetica Neue" panose="02000503000000020004" charset="0"/>
                <a:ea typeface="黑体-简" panose="02000000000000000000" charset="-122"/>
              </a:rPr>
              <a:t>JDBC</a:t>
            </a:r>
            <a:r>
              <a:rPr lang="zh-CN" altLang="en-US" sz="2800" b="0" dirty="0">
                <a:latin typeface="Helvetica Neue" panose="02000503000000020004" charset="0"/>
                <a:ea typeface="黑体-简" panose="02000000000000000000" charset="-122"/>
              </a:rPr>
              <a:t>字符串</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端口</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grpSp>
        <p:nvGrpSpPr>
          <p:cNvPr id="2" name="组合 1"/>
          <p:cNvGrpSpPr/>
          <p:nvPr/>
        </p:nvGrpSpPr>
        <p:grpSpPr>
          <a:xfrm>
            <a:off x="-21590" y="13335"/>
            <a:ext cx="7731125" cy="1108710"/>
            <a:chOff x="-34" y="21"/>
            <a:chExt cx="14334" cy="1746"/>
          </a:xfrm>
        </p:grpSpPr>
        <p:sp>
          <p:nvSpPr>
            <p:cNvPr id="3" name="矩形"/>
            <p:cNvSpPr/>
            <p:nvPr/>
          </p:nvSpPr>
          <p:spPr>
            <a:xfrm>
              <a:off x="-34" y="21"/>
              <a:ext cx="13032" cy="381"/>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4" name="DataEase 功能架构"/>
            <p:cNvSpPr txBox="1"/>
            <p:nvPr/>
          </p:nvSpPr>
          <p:spPr>
            <a:xfrm>
              <a:off x="26" y="403"/>
              <a:ext cx="14275" cy="136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rPr>
                <a:t>扩展：</a:t>
              </a:r>
              <a:r>
                <a:rPr lang="en-US" altLang="zh-CN" dirty="0">
                  <a:solidFill>
                    <a:srgbClr val="0C7BE0"/>
                  </a:solidFill>
                  <a:latin typeface="Helvetica Neue" panose="02000503000000020004" charset="0"/>
                  <a:ea typeface="黑体-简" panose="02000000000000000000" charset="-122"/>
                </a:rPr>
                <a:t>Doris </a:t>
              </a:r>
              <a:r>
                <a:rPr lang="zh-CN" altLang="en-US" dirty="0">
                  <a:solidFill>
                    <a:srgbClr val="0C7BE0"/>
                  </a:solidFill>
                  <a:latin typeface="Helvetica Neue" panose="02000503000000020004" charset="0"/>
                  <a:ea typeface="黑体-简" panose="02000000000000000000" charset="-122"/>
                </a:rPr>
                <a:t>数据源对接</a:t>
              </a:r>
              <a:endParaRPr dirty="0">
                <a:solidFill>
                  <a:srgbClr val="0C7BE0"/>
                </a:solidFill>
                <a:latin typeface="Helvetica Neue" panose="02000503000000020004" charset="0"/>
                <a:ea typeface="黑体-简" panose="02000000000000000000" charset="-122"/>
              </a:endParaRPr>
            </a:p>
          </p:txBody>
        </p:sp>
      </p:gr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59154" y="2095565"/>
            <a:ext cx="9722658" cy="53130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主机名</a:t>
            </a:r>
            <a:r>
              <a:rPr lang="en-US" altLang="zh-CN" sz="2800" b="0" dirty="0">
                <a:latin typeface="Helvetica Neue" panose="02000503000000020004" charset="0"/>
                <a:ea typeface="黑体-简" panose="02000000000000000000" charset="-122"/>
              </a:rPr>
              <a:t>/IP</a:t>
            </a:r>
            <a:r>
              <a:rPr lang="zh-CN" altLang="en-US" sz="2800" b="0" dirty="0">
                <a:latin typeface="Helvetica Neue" panose="02000503000000020004" charset="0"/>
                <a:ea typeface="黑体-简" panose="02000000000000000000" charset="-122"/>
              </a:rPr>
              <a:t>地址：10.206.0.11</a:t>
            </a:r>
            <a:endParaRPr lang="zh-CN" altLang="en-US"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数据库名称：</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class_demo</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用户名：</a:t>
            </a:r>
            <a:r>
              <a:rPr lang="en-US" altLang="zh-CN" sz="2800" b="0" dirty="0">
                <a:latin typeface="Helvetica Neue" panose="02000503000000020004" charset="0"/>
                <a:ea typeface="黑体-简" panose="02000000000000000000" charset="-122"/>
              </a:rPr>
              <a:t>student</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密码：Password123@student</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额外的</a:t>
            </a:r>
            <a:r>
              <a:rPr lang="en-US" altLang="zh-CN" sz="2800" b="0" dirty="0">
                <a:latin typeface="Helvetica Neue" panose="02000503000000020004" charset="0"/>
                <a:ea typeface="黑体-简" panose="02000000000000000000" charset="-122"/>
              </a:rPr>
              <a:t>JDBC</a:t>
            </a:r>
            <a:r>
              <a:rPr lang="zh-CN" altLang="en-US" sz="2800" b="0" dirty="0">
                <a:latin typeface="Helvetica Neue" panose="02000503000000020004" charset="0"/>
                <a:ea typeface="黑体-简" panose="02000000000000000000" charset="-122"/>
              </a:rPr>
              <a:t>字符串（无需</a:t>
            </a:r>
            <a:r>
              <a:rPr lang="zh-CN" altLang="en-US" sz="2800" b="0" dirty="0">
                <a:latin typeface="Helvetica Neue" panose="02000503000000020004" charset="0"/>
                <a:ea typeface="黑体-简" panose="02000000000000000000" charset="-122"/>
              </a:rPr>
              <a:t>调整）</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端口：</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9030</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grpSp>
        <p:nvGrpSpPr>
          <p:cNvPr id="2" name="组合 1"/>
          <p:cNvGrpSpPr/>
          <p:nvPr/>
        </p:nvGrpSpPr>
        <p:grpSpPr>
          <a:xfrm>
            <a:off x="-21590" y="13335"/>
            <a:ext cx="7000875" cy="1108710"/>
            <a:chOff x="-34" y="21"/>
            <a:chExt cx="14334" cy="1746"/>
          </a:xfrm>
        </p:grpSpPr>
        <p:sp>
          <p:nvSpPr>
            <p:cNvPr id="3" name="矩形"/>
            <p:cNvSpPr/>
            <p:nvPr/>
          </p:nvSpPr>
          <p:spPr>
            <a:xfrm>
              <a:off x="-34" y="21"/>
              <a:ext cx="13032" cy="381"/>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4" name="DataEase 功能架构"/>
            <p:cNvSpPr txBox="1"/>
            <p:nvPr/>
          </p:nvSpPr>
          <p:spPr>
            <a:xfrm>
              <a:off x="26" y="403"/>
              <a:ext cx="14275" cy="136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dirty="0">
                  <a:solidFill>
                    <a:srgbClr val="0C7BE0"/>
                  </a:solidFill>
                  <a:latin typeface="Helvetica Neue" panose="02000503000000020004" charset="0"/>
                  <a:ea typeface="黑体-简" panose="02000000000000000000" charset="-122"/>
                </a:rPr>
                <a:t>Doris </a:t>
              </a:r>
              <a:r>
                <a:rPr lang="zh-CN" altLang="en-US" dirty="0">
                  <a:solidFill>
                    <a:srgbClr val="0C7BE0"/>
                  </a:solidFill>
                  <a:latin typeface="Helvetica Neue" panose="02000503000000020004" charset="0"/>
                  <a:ea typeface="黑体-简" panose="02000000000000000000" charset="-122"/>
                </a:rPr>
                <a:t>数据源连接信息</a:t>
              </a:r>
              <a:endParaRPr lang="zh-CN" altLang="en-US" dirty="0">
                <a:solidFill>
                  <a:srgbClr val="0C7BE0"/>
                </a:solidFill>
                <a:latin typeface="Helvetica Neue" panose="02000503000000020004" charset="0"/>
                <a:ea typeface="黑体-简" panose="02000000000000000000" charset="-122"/>
              </a:endParaRPr>
            </a:p>
          </p:txBody>
        </p:sp>
      </p:grpSp>
      <p:pic>
        <p:nvPicPr>
          <p:cNvPr id="5" name="图片 4"/>
          <p:cNvPicPr>
            <a:picLocks noChangeAspect="1"/>
          </p:cNvPicPr>
          <p:nvPr>
            <p:custDataLst>
              <p:tags r:id="rId1"/>
            </p:custDataLst>
          </p:nvPr>
        </p:nvPicPr>
        <p:blipFill>
          <a:blip r:embed="rId2"/>
          <a:stretch>
            <a:fillRect/>
          </a:stretch>
        </p:blipFill>
        <p:spPr>
          <a:xfrm>
            <a:off x="7002780" y="2372360"/>
            <a:ext cx="16449675" cy="8924925"/>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955" y="-8255"/>
            <a:ext cx="7427766" cy="1745615"/>
            <a:chOff x="-33" y="-13"/>
            <a:chExt cx="4877" cy="2749"/>
          </a:xfrm>
        </p:grpSpPr>
        <p:sp>
          <p:nvSpPr>
            <p:cNvPr id="2" name="矩形"/>
            <p:cNvSpPr/>
            <p:nvPr>
              <p:custDataLst>
                <p:tags r:id="rId1"/>
              </p:custDataLst>
            </p:nvPr>
          </p:nvSpPr>
          <p:spPr>
            <a:xfrm>
              <a:off x="-33" y="-13"/>
              <a:ext cx="448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10" y="403"/>
              <a:ext cx="4854"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dirty="0">
                  <a:solidFill>
                    <a:srgbClr val="0C7BE0"/>
                  </a:solidFill>
                  <a:latin typeface="Helvetica Neue" panose="02000503000000020004" charset="0"/>
                  <a:ea typeface="黑体-简" panose="02000000000000000000" charset="-122"/>
                  <a:sym typeface="+mn-ea"/>
                </a:rPr>
                <a:t>Elasticsearch</a:t>
              </a:r>
              <a:r>
                <a:rPr lang="zh-CN" altLang="en-US" dirty="0">
                  <a:solidFill>
                    <a:srgbClr val="0C7BE0"/>
                  </a:solidFill>
                  <a:latin typeface="Helvetica Neue" panose="02000503000000020004" charset="0"/>
                  <a:ea typeface="黑体-简" panose="02000000000000000000" charset="-122"/>
                  <a:sym typeface="+mn-ea"/>
                </a:rPr>
                <a:t>（</a:t>
              </a:r>
              <a:r>
                <a:rPr lang="en-US" altLang="zh-CN" dirty="0">
                  <a:solidFill>
                    <a:srgbClr val="0C7BE0"/>
                  </a:solidFill>
                  <a:latin typeface="Helvetica Neue" panose="02000503000000020004" charset="0"/>
                  <a:ea typeface="黑体-简" panose="02000000000000000000" charset="-122"/>
                  <a:sym typeface="+mn-ea"/>
                </a:rPr>
                <a:t>OLAP</a:t>
              </a:r>
              <a:r>
                <a:rPr lang="zh-CN" altLang="en-US" dirty="0">
                  <a:solidFill>
                    <a:srgbClr val="0C7BE0"/>
                  </a:solidFill>
                  <a:latin typeface="Helvetica Neue" panose="02000503000000020004" charset="0"/>
                  <a:ea typeface="黑体-简" panose="02000000000000000000" charset="-122"/>
                  <a:sym typeface="+mn-ea"/>
                </a:rPr>
                <a:t>）</a:t>
              </a:r>
              <a:endParaRPr lang="zh-CN" altLang="en-US" dirty="0">
                <a:solidFill>
                  <a:srgbClr val="0C7BE0"/>
                </a:solidFill>
                <a:latin typeface="Helvetica Neue" panose="02000503000000020004" charset="0"/>
                <a:ea typeface="黑体-简" panose="02000000000000000000" charset="-122"/>
                <a:sym typeface="+mn-ea"/>
              </a:endParaRPr>
            </a:p>
          </p:txBody>
        </p:sp>
      </p:grpSp>
      <p:sp>
        <p:nvSpPr>
          <p:cNvPr id="5" name="文本框 4"/>
          <p:cNvSpPr txBox="1"/>
          <p:nvPr/>
        </p:nvSpPr>
        <p:spPr>
          <a:xfrm>
            <a:off x="2070735" y="2453958"/>
            <a:ext cx="9341485" cy="9103995"/>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lang="zh-CN" altLang="en-US" sz="3000" b="0">
                <a:solidFill>
                  <a:schemeClr val="tx1">
                    <a:lumMod val="65000"/>
                    <a:lumOff val="35000"/>
                  </a:schemeClr>
                </a:solidFill>
                <a:latin typeface="Helvetica Neue" panose="02000503000000020004" charset="0"/>
                <a:ea typeface="黑体-简" panose="02000000000000000000" charset="-122"/>
              </a:rPr>
              <a:t>Elasticsearch 是一个分布式、高扩展、高实时的搜索与数据分析引擎。它能很方便的使大量数据具有搜索、分析和探索的能力。充分利用Elasticsearch的水平伸缩性，能使数据在生产环境变得更有价值。</a:t>
            </a:r>
            <a:endParaRPr lang="zh-CN" altLang="en-US" sz="3000" b="0">
              <a:solidFill>
                <a:schemeClr val="tx1">
                  <a:lumMod val="65000"/>
                  <a:lumOff val="35000"/>
                </a:schemeClr>
              </a:solidFill>
              <a:latin typeface="Helvetica Neue" panose="02000503000000020004" charset="0"/>
              <a:ea typeface="黑体-简" panose="02000000000000000000" charset="-122"/>
            </a:endParaRPr>
          </a:p>
          <a:p>
            <a:pPr marL="0" marR="0" algn="l" defTabSz="821690" rtl="0" fontAlgn="auto" latinLnBrk="0" hangingPunct="0">
              <a:lnSpc>
                <a:spcPct val="130000"/>
              </a:lnSpc>
              <a:spcBef>
                <a:spcPts val="0"/>
              </a:spcBef>
              <a:spcAft>
                <a:spcPts val="0"/>
              </a:spcAft>
              <a:buClrTx/>
              <a:buSzTx/>
              <a:buFontTx/>
              <a:buNone/>
            </a:pPr>
            <a:endParaRPr lang="zh-CN" altLang="en-US" sz="3000" b="0">
              <a:solidFill>
                <a:schemeClr val="tx1">
                  <a:lumMod val="65000"/>
                  <a:lumOff val="35000"/>
                </a:schemeClr>
              </a:solidFill>
              <a:latin typeface="Helvetica Neue" panose="02000503000000020004" charset="0"/>
              <a:ea typeface="黑体-简" panose="02000000000000000000" charset="-122"/>
            </a:endParaRPr>
          </a:p>
          <a:p>
            <a:pPr marL="0" marR="0" algn="l" defTabSz="821690" rtl="0" fontAlgn="auto" latinLnBrk="0" hangingPunct="0">
              <a:lnSpc>
                <a:spcPct val="130000"/>
              </a:lnSpc>
              <a:spcBef>
                <a:spcPts val="0"/>
              </a:spcBef>
              <a:spcAft>
                <a:spcPts val="0"/>
              </a:spcAft>
              <a:buClrTx/>
              <a:buSzTx/>
              <a:buFontTx/>
              <a:buNone/>
            </a:pPr>
            <a:r>
              <a:rPr lang="zh-CN" altLang="en-US" sz="3000" b="0">
                <a:solidFill>
                  <a:schemeClr val="tx1">
                    <a:lumMod val="65000"/>
                    <a:lumOff val="35000"/>
                  </a:schemeClr>
                </a:solidFill>
                <a:latin typeface="Helvetica Neue" panose="02000503000000020004" charset="0"/>
                <a:ea typeface="黑体-简" panose="02000000000000000000" charset="-122"/>
              </a:rPr>
              <a:t>Elasticsearch 的实现原理主要分为以下几个步骤，首先用户将数据提交到Elasticsearch 数据库中，再通过分词控制器去将对应的语句分词，将其权重和分词结果一并存入数据，当用户搜索数据时候，再根据权重将结果排名，打分，再将返回结果呈现给用户。</a:t>
            </a:r>
            <a:endParaRPr lang="zh-CN" altLang="en-US" sz="3000" b="0">
              <a:solidFill>
                <a:schemeClr val="tx1">
                  <a:lumMod val="65000"/>
                  <a:lumOff val="35000"/>
                </a:schemeClr>
              </a:solidFill>
              <a:latin typeface="Helvetica Neue" panose="02000503000000020004" charset="0"/>
              <a:ea typeface="黑体-简" panose="02000000000000000000" charset="-122"/>
            </a:endParaRPr>
          </a:p>
          <a:p>
            <a:pPr marL="0" marR="0" algn="l" defTabSz="821690" rtl="0" fontAlgn="auto" latinLnBrk="0" hangingPunct="0">
              <a:lnSpc>
                <a:spcPct val="130000"/>
              </a:lnSpc>
              <a:spcBef>
                <a:spcPts val="0"/>
              </a:spcBef>
              <a:spcAft>
                <a:spcPts val="0"/>
              </a:spcAft>
              <a:buClrTx/>
              <a:buSzTx/>
              <a:buFontTx/>
              <a:buNone/>
            </a:pPr>
            <a:endParaRPr lang="zh-CN" altLang="en-US" sz="3000" b="0">
              <a:solidFill>
                <a:schemeClr val="tx1">
                  <a:lumMod val="65000"/>
                  <a:lumOff val="35000"/>
                </a:schemeClr>
              </a:solidFill>
              <a:latin typeface="Helvetica Neue" panose="02000503000000020004" charset="0"/>
              <a:ea typeface="黑体-简" panose="02000000000000000000" charset="-122"/>
            </a:endParaRPr>
          </a:p>
          <a:p>
            <a:pPr marL="0" marR="0" algn="l" defTabSz="821690" rtl="0" fontAlgn="auto" latinLnBrk="0" hangingPunct="0">
              <a:lnSpc>
                <a:spcPct val="130000"/>
              </a:lnSpc>
              <a:spcBef>
                <a:spcPts val="0"/>
              </a:spcBef>
              <a:spcAft>
                <a:spcPts val="0"/>
              </a:spcAft>
              <a:buClrTx/>
              <a:buSzTx/>
              <a:buFontTx/>
              <a:buNone/>
            </a:pPr>
            <a:r>
              <a:rPr lang="zh-CN" altLang="en-US" sz="3000" b="0">
                <a:solidFill>
                  <a:schemeClr val="tx1">
                    <a:lumMod val="65000"/>
                    <a:lumOff val="35000"/>
                  </a:schemeClr>
                </a:solidFill>
                <a:latin typeface="Helvetica Neue" panose="02000503000000020004" charset="0"/>
                <a:ea typeface="黑体-简" panose="02000000000000000000" charset="-122"/>
              </a:rPr>
              <a:t>Elasticsearch是与名为Logstash的数据收集和日志解析引擎以及名为Kibana的分析和可视化平台一起开发的。这三个产品被设计成一个集成解决方案，称为“Elastic Stack”（以前称为“ELK stack”）。</a:t>
            </a:r>
            <a:endParaRPr lang="zh-CN" altLang="en-US" sz="3000" b="0">
              <a:solidFill>
                <a:schemeClr val="tx1">
                  <a:lumMod val="65000"/>
                  <a:lumOff val="35000"/>
                </a:schemeClr>
              </a:solidFill>
              <a:latin typeface="Helvetica Neue" panose="02000503000000020004" charset="0"/>
              <a:ea typeface="黑体-简" panose="02000000000000000000" charset="-122"/>
            </a:endParaRPr>
          </a:p>
        </p:txBody>
      </p:sp>
      <p:sp>
        <p:nvSpPr>
          <p:cNvPr id="10" name="文本框 9"/>
          <p:cNvSpPr txBox="1"/>
          <p:nvPr>
            <p:custDataLst>
              <p:tags r:id="rId3"/>
            </p:custDataLst>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4" action="ppaction://hlinkfile"/>
              </a:rPr>
              <a:t>Elasticsearch 官网</a:t>
            </a:r>
            <a:endPar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4" action="ppaction://hlinkfile"/>
            </a:endParaRPr>
          </a:p>
        </p:txBody>
      </p:sp>
      <p:pic>
        <p:nvPicPr>
          <p:cNvPr id="4" name="图片 3"/>
          <p:cNvPicPr>
            <a:picLocks noChangeAspect="1"/>
          </p:cNvPicPr>
          <p:nvPr>
            <p:custDataLst>
              <p:tags r:id="rId5"/>
            </p:custDataLst>
          </p:nvPr>
        </p:nvPicPr>
        <p:blipFill>
          <a:blip r:embed="rId6"/>
          <a:stretch>
            <a:fillRect/>
          </a:stretch>
        </p:blipFill>
        <p:spPr>
          <a:xfrm>
            <a:off x="7215505" y="-8255"/>
            <a:ext cx="2517775" cy="1437005"/>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12024360" y="2285365"/>
            <a:ext cx="11488420" cy="3751580"/>
          </a:xfrm>
          <a:prstGeom prst="rect">
            <a:avLst/>
          </a:prstGeom>
        </p:spPr>
      </p:pic>
      <p:pic>
        <p:nvPicPr>
          <p:cNvPr id="9" name="图片 8"/>
          <p:cNvPicPr>
            <a:picLocks noChangeAspect="1"/>
          </p:cNvPicPr>
          <p:nvPr>
            <p:custDataLst>
              <p:tags r:id="rId9"/>
            </p:custDataLst>
          </p:nvPr>
        </p:nvPicPr>
        <p:blipFill>
          <a:blip r:embed="rId10"/>
          <a:stretch>
            <a:fillRect/>
          </a:stretch>
        </p:blipFill>
        <p:spPr>
          <a:xfrm>
            <a:off x="13677265" y="6624320"/>
            <a:ext cx="9006840" cy="5222875"/>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DataEase 支持常见的数据源，更多数据源支持持续增加中"/>
          <p:cNvSpPr txBox="1"/>
          <p:nvPr/>
        </p:nvSpPr>
        <p:spPr>
          <a:xfrm>
            <a:off x="6786563" y="2284871"/>
            <a:ext cx="10810875" cy="608965"/>
          </a:xfrm>
          <a:prstGeom prst="rect">
            <a:avLst/>
          </a:prstGeom>
          <a:ln w="12700">
            <a:miter lim="400000"/>
          </a:ln>
        </p:spPr>
        <p:txBody>
          <a:bodyPr wrap="none" lIns="50800" tIns="50800" rIns="50800" bIns="50800" anchor="ctr">
            <a:spAutoFit/>
          </a:bodyPr>
          <a:lstStyle>
            <a:lvl1pPr indent="0" algn="ctr" defTabSz="457200">
              <a:defRPr sz="3300">
                <a:solidFill>
                  <a:srgbClr val="929292"/>
                </a:solidFill>
                <a:latin typeface="Helvetica"/>
                <a:ea typeface="Helvetica"/>
                <a:cs typeface="Helvetica"/>
                <a:sym typeface="Helvetica"/>
              </a:defRPr>
            </a:lvl1pPr>
          </a:lstStyle>
          <a:p>
            <a:pPr marL="0" marR="0" lvl="0" indent="0" algn="ctr" defTabSz="457200" rtl="0" eaLnBrk="1" fontAlgn="auto" latinLnBrk="0" hangingPunct="0">
              <a:lnSpc>
                <a:spcPct val="100000"/>
              </a:lnSpc>
              <a:spcBef>
                <a:spcPts val="0"/>
              </a:spcBef>
              <a:spcAft>
                <a:spcPts val="0"/>
              </a:spcAft>
              <a:buClrTx/>
              <a:buSzTx/>
              <a:buFontTx/>
              <a:buNone/>
              <a:defRPr/>
            </a:pPr>
            <a:r>
              <a:rPr kumimoji="0" sz="3300" b="0" i="0" u="none" strike="noStrike" kern="0" cap="none" spc="0" normalizeH="0" baseline="0" noProof="0">
                <a:ln>
                  <a:noFill/>
                </a:ln>
                <a:solidFill>
                  <a:srgbClr val="929292"/>
                </a:solidFill>
                <a:effectLst/>
                <a:uLnTx/>
                <a:uFillTx/>
                <a:latin typeface="Helvetica Neue" panose="02000503000000020004" charset="0"/>
                <a:ea typeface="黑体-简" panose="02000000000000000000" charset="-122"/>
                <a:sym typeface="Helvetica"/>
              </a:rPr>
              <a:t>DataEase 支持常见的数据源，更多数据源支持持续增加中</a:t>
            </a:r>
            <a:endParaRPr kumimoji="0" sz="3300" b="0" i="0" u="none" strike="noStrike" kern="0" cap="none" spc="0" normalizeH="0" baseline="0" noProof="0">
              <a:ln>
                <a:noFill/>
              </a:ln>
              <a:solidFill>
                <a:srgbClr val="929292"/>
              </a:solidFill>
              <a:effectLst/>
              <a:uLnTx/>
              <a:uFillTx/>
              <a:latin typeface="Helvetica Neue" panose="02000503000000020004" charset="0"/>
              <a:ea typeface="黑体-简" panose="02000000000000000000" charset="-122"/>
              <a:sym typeface="Helvetica"/>
            </a:endParaRPr>
          </a:p>
        </p:txBody>
      </p:sp>
      <p:sp>
        <p:nvSpPr>
          <p:cNvPr id="378" name="圆角矩形"/>
          <p:cNvSpPr/>
          <p:nvPr/>
        </p:nvSpPr>
        <p:spPr>
          <a:xfrm>
            <a:off x="543886" y="3984238"/>
            <a:ext cx="2794001" cy="2144255"/>
          </a:xfrm>
          <a:prstGeom prst="roundRect">
            <a:avLst>
              <a:gd name="adj" fmla="val 7337"/>
            </a:avLst>
          </a:prstGeom>
          <a:blipFill>
            <a:blip r:embed="rId1"/>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79" name="圆角矩形"/>
          <p:cNvSpPr/>
          <p:nvPr/>
        </p:nvSpPr>
        <p:spPr>
          <a:xfrm>
            <a:off x="10795000" y="3984238"/>
            <a:ext cx="2794000" cy="2144255"/>
          </a:xfrm>
          <a:prstGeom prst="roundRect">
            <a:avLst>
              <a:gd name="adj" fmla="val 7337"/>
            </a:avLst>
          </a:prstGeom>
          <a:blipFill>
            <a:blip r:embed="rId2"/>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0" name="圆角矩形"/>
          <p:cNvSpPr/>
          <p:nvPr/>
        </p:nvSpPr>
        <p:spPr>
          <a:xfrm>
            <a:off x="17629075" y="3984238"/>
            <a:ext cx="2794001" cy="2144255"/>
          </a:xfrm>
          <a:prstGeom prst="roundRect">
            <a:avLst>
              <a:gd name="adj" fmla="val 7337"/>
            </a:avLst>
          </a:prstGeom>
          <a:blipFill>
            <a:blip r:embed="rId3"/>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1" name="圆角矩形"/>
          <p:cNvSpPr/>
          <p:nvPr/>
        </p:nvSpPr>
        <p:spPr>
          <a:xfrm>
            <a:off x="14212037" y="3984238"/>
            <a:ext cx="2794001" cy="2144255"/>
          </a:xfrm>
          <a:prstGeom prst="roundRect">
            <a:avLst>
              <a:gd name="adj" fmla="val 7337"/>
            </a:avLst>
          </a:prstGeom>
          <a:blipFill>
            <a:blip r:embed="rId4"/>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2" name="圆角矩形"/>
          <p:cNvSpPr/>
          <p:nvPr/>
        </p:nvSpPr>
        <p:spPr>
          <a:xfrm>
            <a:off x="21046113" y="3984238"/>
            <a:ext cx="2794001" cy="2144255"/>
          </a:xfrm>
          <a:prstGeom prst="roundRect">
            <a:avLst>
              <a:gd name="adj" fmla="val 7337"/>
            </a:avLst>
          </a:prstGeom>
          <a:blipFill>
            <a:blip r:embed="rId5"/>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3" name="圆角矩形"/>
          <p:cNvSpPr/>
          <p:nvPr/>
        </p:nvSpPr>
        <p:spPr>
          <a:xfrm>
            <a:off x="3960924" y="7056149"/>
            <a:ext cx="2794001" cy="2144256"/>
          </a:xfrm>
          <a:prstGeom prst="roundRect">
            <a:avLst>
              <a:gd name="adj" fmla="val 7337"/>
            </a:avLst>
          </a:prstGeom>
          <a:blipFill>
            <a:blip r:embed="rId6"/>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4" name="圆角矩形"/>
          <p:cNvSpPr/>
          <p:nvPr/>
        </p:nvSpPr>
        <p:spPr>
          <a:xfrm>
            <a:off x="7377962" y="7056149"/>
            <a:ext cx="2794001" cy="2144256"/>
          </a:xfrm>
          <a:prstGeom prst="roundRect">
            <a:avLst>
              <a:gd name="adj" fmla="val 7337"/>
            </a:avLst>
          </a:prstGeom>
          <a:blipFill>
            <a:blip r:embed="rId7"/>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5" name="圆角矩形"/>
          <p:cNvSpPr/>
          <p:nvPr/>
        </p:nvSpPr>
        <p:spPr>
          <a:xfrm>
            <a:off x="10795000" y="7056149"/>
            <a:ext cx="2794000" cy="2144256"/>
          </a:xfrm>
          <a:prstGeom prst="roundRect">
            <a:avLst>
              <a:gd name="adj" fmla="val 7337"/>
            </a:avLst>
          </a:prstGeom>
          <a:blipFill>
            <a:blip r:embed="rId8"/>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6" name="圆角矩形"/>
          <p:cNvSpPr/>
          <p:nvPr/>
        </p:nvSpPr>
        <p:spPr>
          <a:xfrm>
            <a:off x="17629075" y="7056149"/>
            <a:ext cx="2794001" cy="2144256"/>
          </a:xfrm>
          <a:prstGeom prst="roundRect">
            <a:avLst>
              <a:gd name="adj" fmla="val 7337"/>
            </a:avLst>
          </a:prstGeom>
          <a:blipFill>
            <a:blip r:embed="rId9"/>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7" name="圆角矩形"/>
          <p:cNvSpPr/>
          <p:nvPr/>
        </p:nvSpPr>
        <p:spPr>
          <a:xfrm>
            <a:off x="14212037" y="7056149"/>
            <a:ext cx="2794001" cy="2144256"/>
          </a:xfrm>
          <a:prstGeom prst="roundRect">
            <a:avLst>
              <a:gd name="adj" fmla="val 7337"/>
            </a:avLst>
          </a:prstGeom>
          <a:blipFill>
            <a:blip r:embed="rId10"/>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8" name="圆角矩形"/>
          <p:cNvSpPr/>
          <p:nvPr/>
        </p:nvSpPr>
        <p:spPr>
          <a:xfrm>
            <a:off x="21046113" y="7056149"/>
            <a:ext cx="2794001" cy="2144256"/>
          </a:xfrm>
          <a:prstGeom prst="roundRect">
            <a:avLst>
              <a:gd name="adj" fmla="val 7337"/>
            </a:avLst>
          </a:prstGeom>
          <a:blipFill>
            <a:blip r:embed="rId11"/>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9" name="圆角矩形"/>
          <p:cNvSpPr/>
          <p:nvPr/>
        </p:nvSpPr>
        <p:spPr>
          <a:xfrm>
            <a:off x="543886" y="10252389"/>
            <a:ext cx="2794001" cy="2144256"/>
          </a:xfrm>
          <a:prstGeom prst="roundRect">
            <a:avLst>
              <a:gd name="adj" fmla="val 7337"/>
            </a:avLst>
          </a:prstGeom>
          <a:blipFill>
            <a:blip r:embed="rId12"/>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0" name="圆角矩形"/>
          <p:cNvSpPr/>
          <p:nvPr/>
        </p:nvSpPr>
        <p:spPr>
          <a:xfrm>
            <a:off x="3960924" y="10252389"/>
            <a:ext cx="2794001" cy="2144256"/>
          </a:xfrm>
          <a:prstGeom prst="roundRect">
            <a:avLst>
              <a:gd name="adj" fmla="val 7337"/>
            </a:avLst>
          </a:prstGeom>
          <a:blipFill>
            <a:blip r:embed="rId13"/>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1" name="圆角矩形"/>
          <p:cNvSpPr/>
          <p:nvPr/>
        </p:nvSpPr>
        <p:spPr>
          <a:xfrm>
            <a:off x="7377962" y="10252389"/>
            <a:ext cx="2794001" cy="2144256"/>
          </a:xfrm>
          <a:prstGeom prst="roundRect">
            <a:avLst>
              <a:gd name="adj" fmla="val 7337"/>
            </a:avLst>
          </a:prstGeom>
          <a:blipFill>
            <a:blip r:embed="rId14"/>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2" name="圆角矩形"/>
          <p:cNvSpPr/>
          <p:nvPr/>
        </p:nvSpPr>
        <p:spPr>
          <a:xfrm>
            <a:off x="3960924" y="3984238"/>
            <a:ext cx="2794001" cy="2144255"/>
          </a:xfrm>
          <a:prstGeom prst="roundRect">
            <a:avLst>
              <a:gd name="adj" fmla="val 7337"/>
            </a:avLst>
          </a:prstGeom>
          <a:blipFill>
            <a:blip r:embed="rId15"/>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3" name="圆角矩形"/>
          <p:cNvSpPr/>
          <p:nvPr/>
        </p:nvSpPr>
        <p:spPr>
          <a:xfrm>
            <a:off x="10795000" y="10252389"/>
            <a:ext cx="2794000" cy="2144256"/>
          </a:xfrm>
          <a:prstGeom prst="roundRect">
            <a:avLst>
              <a:gd name="adj" fmla="val 7337"/>
            </a:avLst>
          </a:prstGeom>
          <a:blipFill>
            <a:blip r:embed="rId16"/>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4" name="圆角矩形"/>
          <p:cNvSpPr/>
          <p:nvPr/>
        </p:nvSpPr>
        <p:spPr>
          <a:xfrm>
            <a:off x="17629075" y="10252389"/>
            <a:ext cx="2794001" cy="2144256"/>
          </a:xfrm>
          <a:prstGeom prst="roundRect">
            <a:avLst>
              <a:gd name="adj" fmla="val 7337"/>
            </a:avLst>
          </a:prstGeom>
          <a:blipFill>
            <a:blip r:embed="rId17"/>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5" name="圆角矩形"/>
          <p:cNvSpPr/>
          <p:nvPr/>
        </p:nvSpPr>
        <p:spPr>
          <a:xfrm>
            <a:off x="543886" y="7118314"/>
            <a:ext cx="2794001" cy="2144255"/>
          </a:xfrm>
          <a:prstGeom prst="roundRect">
            <a:avLst>
              <a:gd name="adj" fmla="val 7337"/>
            </a:avLst>
          </a:prstGeom>
          <a:blipFill>
            <a:blip r:embed="rId18"/>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6" name="圆角矩形"/>
          <p:cNvSpPr/>
          <p:nvPr/>
        </p:nvSpPr>
        <p:spPr>
          <a:xfrm>
            <a:off x="14187008" y="10252389"/>
            <a:ext cx="2794001" cy="2144256"/>
          </a:xfrm>
          <a:prstGeom prst="roundRect">
            <a:avLst>
              <a:gd name="adj" fmla="val 7337"/>
            </a:avLst>
          </a:prstGeom>
          <a:blipFill>
            <a:blip r:embed="rId19"/>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7" name="圆角矩形"/>
          <p:cNvSpPr/>
          <p:nvPr/>
        </p:nvSpPr>
        <p:spPr>
          <a:xfrm>
            <a:off x="21046113" y="10252389"/>
            <a:ext cx="2794001" cy="2144256"/>
          </a:xfrm>
          <a:prstGeom prst="roundRect">
            <a:avLst>
              <a:gd name="adj" fmla="val 7337"/>
            </a:avLst>
          </a:prstGeom>
          <a:blipFill>
            <a:blip r:embed="rId20"/>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8" name="圆角矩形"/>
          <p:cNvSpPr/>
          <p:nvPr/>
        </p:nvSpPr>
        <p:spPr>
          <a:xfrm>
            <a:off x="7377962" y="3984238"/>
            <a:ext cx="2794001" cy="2144255"/>
          </a:xfrm>
          <a:prstGeom prst="roundRect">
            <a:avLst>
              <a:gd name="adj" fmla="val 7337"/>
            </a:avLst>
          </a:prstGeom>
          <a:blipFill>
            <a:blip r:embed="rId21"/>
            <a:stretch>
              <a:fillRect/>
            </a:stretch>
          </a:blipFill>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 name="矩形"/>
          <p:cNvSpPr/>
          <p:nvPr/>
        </p:nvSpPr>
        <p:spPr>
          <a:xfrm>
            <a:off x="-21273" y="13409"/>
            <a:ext cx="2040573" cy="242246"/>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3" name="DataEase 功能架构"/>
          <p:cNvSpPr txBox="1"/>
          <p:nvPr/>
        </p:nvSpPr>
        <p:spPr>
          <a:xfrm>
            <a:off x="16827" y="255654"/>
            <a:ext cx="2040573" cy="955906"/>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rPr>
              <a:t>数据源</a:t>
            </a:r>
            <a:endParaRPr lang="zh-CN" altLang="en-US"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570962" y="2313267"/>
            <a:ext cx="9722658" cy="272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地址</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用户名</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密码</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4" name="矩形"/>
          <p:cNvSpPr/>
          <p:nvPr/>
        </p:nvSpPr>
        <p:spPr>
          <a:xfrm>
            <a:off x="-21274" y="-22151"/>
            <a:ext cx="9477001"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5" name="DataEase 功能架构"/>
          <p:cNvSpPr txBox="1"/>
          <p:nvPr/>
        </p:nvSpPr>
        <p:spPr>
          <a:xfrm>
            <a:off x="16827" y="255654"/>
            <a:ext cx="9916882" cy="804219"/>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rPr>
              <a:t>扩展：</a:t>
            </a:r>
            <a:r>
              <a:rPr lang="en-US" altLang="zh-CN" dirty="0">
                <a:solidFill>
                  <a:srgbClr val="0C7BE0"/>
                </a:solidFill>
                <a:latin typeface="Helvetica Neue" panose="02000503000000020004" charset="0"/>
                <a:ea typeface="黑体-简" panose="02000000000000000000" charset="-122"/>
              </a:rPr>
              <a:t>Elasticsearch </a:t>
            </a:r>
            <a:r>
              <a:rPr lang="zh-CN" altLang="en-US" dirty="0">
                <a:solidFill>
                  <a:srgbClr val="0C7BE0"/>
                </a:solidFill>
                <a:latin typeface="Helvetica Neue" panose="02000503000000020004" charset="0"/>
                <a:ea typeface="黑体-简" panose="02000000000000000000" charset="-122"/>
              </a:rPr>
              <a:t>数据源对接</a:t>
            </a:r>
            <a:endParaRPr dirty="0">
              <a:solidFill>
                <a:srgbClr val="0C7BE0"/>
              </a:solidFill>
              <a:latin typeface="Helvetica Neue" panose="02000503000000020004" charset="0"/>
              <a:ea typeface="黑体-简" panose="02000000000000000000" charset="-122"/>
            </a:endParaRPr>
          </a:p>
        </p:txBody>
      </p:sp>
      <p:pic>
        <p:nvPicPr>
          <p:cNvPr id="7" name="图片 6"/>
          <p:cNvPicPr>
            <a:picLocks noChangeAspect="1"/>
          </p:cNvPicPr>
          <p:nvPr/>
        </p:nvPicPr>
        <p:blipFill>
          <a:blip r:embed="rId1"/>
          <a:stretch>
            <a:fillRect/>
          </a:stretch>
        </p:blipFill>
        <p:spPr>
          <a:xfrm>
            <a:off x="4476078" y="1834151"/>
            <a:ext cx="17209815" cy="7605769"/>
          </a:xfrm>
          <a:prstGeom prst="rect">
            <a:avLst/>
          </a:prstGeom>
        </p:spPr>
      </p:pic>
      <p:sp>
        <p:nvSpPr>
          <p:cNvPr id="8" name="文本框 7"/>
          <p:cNvSpPr txBox="1"/>
          <p:nvPr/>
        </p:nvSpPr>
        <p:spPr>
          <a:xfrm>
            <a:off x="3123832" y="10215382"/>
            <a:ext cx="19914306" cy="20808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注意点：</a:t>
            </a:r>
            <a:endParaRPr kumimoji="0" lang="en-US" altLang="zh-CN"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latin typeface="Helvetica Neue" panose="02000503000000020004" charset="0"/>
                <a:ea typeface="黑体-简" panose="02000000000000000000" charset="-122"/>
              </a:rPr>
              <a:t>1</a:t>
            </a:r>
            <a:r>
              <a:rPr lang="zh-CN" altLang="en-US" sz="2800" b="0" dirty="0">
                <a:latin typeface="Helvetica Neue" panose="02000503000000020004" charset="0"/>
                <a:ea typeface="黑体-简" panose="02000000000000000000" charset="-122"/>
              </a:rPr>
              <a:t>、</a:t>
            </a:r>
            <a:r>
              <a:rPr lang="en-US" altLang="zh-CN" sz="2800" b="0" dirty="0">
                <a:latin typeface="Helvetica Neue" panose="02000503000000020004" charset="0"/>
                <a:ea typeface="黑体-简" panose="02000000000000000000" charset="-122"/>
              </a:rPr>
              <a:t>Elasticsearch </a:t>
            </a:r>
            <a:r>
              <a:rPr lang="zh-CN" altLang="en-US" sz="2800" b="0" dirty="0">
                <a:latin typeface="Helvetica Neue" panose="02000503000000020004" charset="0"/>
                <a:ea typeface="黑体-简" panose="02000000000000000000" charset="-122"/>
              </a:rPr>
              <a:t>数据源将索引当作数据库，索引等同于关系型数据库中的表。</a:t>
            </a:r>
            <a:endParaRPr lang="en-US" altLang="zh-CN" sz="2800" b="0" dirty="0">
              <a:latin typeface="Helvetica Neue" panose="02000503000000020004" charset="0"/>
              <a:ea typeface="黑体-简" panose="02000000000000000000" charset="-122"/>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latin typeface="Helvetica Neue" panose="02000503000000020004" charset="0"/>
                <a:ea typeface="黑体-简" panose="02000000000000000000" charset="-122"/>
              </a:rPr>
              <a:t>2</a:t>
            </a:r>
            <a:r>
              <a:rPr lang="zh-CN" altLang="en-US" sz="2800" b="0" dirty="0">
                <a:latin typeface="Helvetica Neue" panose="02000503000000020004" charset="0"/>
                <a:ea typeface="黑体-简" panose="02000000000000000000" charset="-122"/>
              </a:rPr>
              <a:t>、</a:t>
            </a:r>
            <a:r>
              <a:rPr lang="en-US" altLang="zh-CN" sz="2800" b="0" dirty="0">
                <a:latin typeface="Helvetica Neue" panose="02000503000000020004" charset="0"/>
                <a:ea typeface="黑体-简" panose="02000000000000000000" charset="-122"/>
              </a:rPr>
              <a:t>Elasticsearch </a:t>
            </a:r>
            <a:r>
              <a:rPr lang="zh-CN" altLang="en-US" sz="2800" b="0" dirty="0">
                <a:latin typeface="Helvetica Neue" panose="02000503000000020004" charset="0"/>
                <a:ea typeface="黑体-简" panose="02000000000000000000" charset="-122"/>
              </a:rPr>
              <a:t>数据源也可编写 </a:t>
            </a:r>
            <a:r>
              <a:rPr lang="en-US" altLang="zh-CN" sz="2800" b="0" dirty="0">
                <a:latin typeface="Helvetica Neue" panose="02000503000000020004" charset="0"/>
                <a:ea typeface="黑体-简" panose="02000000000000000000" charset="-122"/>
              </a:rPr>
              <a:t>SQL </a:t>
            </a:r>
            <a:r>
              <a:rPr lang="zh-CN" altLang="en-US" sz="2800" b="0" dirty="0">
                <a:latin typeface="Helvetica Neue" panose="02000503000000020004" charset="0"/>
                <a:ea typeface="黑体-简" panose="02000000000000000000" charset="-122"/>
              </a:rPr>
              <a:t>数据集，语法同 </a:t>
            </a:r>
            <a:r>
              <a:rPr lang="en-US" altLang="zh-CN" sz="2800" b="0" dirty="0">
                <a:latin typeface="Helvetica Neue" panose="02000503000000020004" charset="0"/>
                <a:ea typeface="黑体-简" panose="02000000000000000000" charset="-122"/>
              </a:rPr>
              <a:t>ES</a:t>
            </a:r>
            <a:r>
              <a:rPr lang="zh-CN" altLang="en-US" sz="2800" b="0" dirty="0">
                <a:latin typeface="Helvetica Neue" panose="02000503000000020004" charset="0"/>
                <a:ea typeface="黑体-简" panose="02000000000000000000" charset="-122"/>
              </a:rPr>
              <a:t> </a:t>
            </a:r>
            <a:r>
              <a:rPr lang="en-US" altLang="zh-CN" sz="2800" b="0" dirty="0">
                <a:latin typeface="Helvetica Neue" panose="02000503000000020004" charset="0"/>
                <a:ea typeface="黑体-简" panose="02000000000000000000" charset="-122"/>
              </a:rPr>
              <a:t>SQL </a:t>
            </a:r>
            <a:r>
              <a:rPr lang="zh-CN" altLang="en-US" sz="2800" b="0" dirty="0">
                <a:latin typeface="Helvetica Neue" panose="02000503000000020004" charset="0"/>
                <a:ea typeface="黑体-简" panose="02000000000000000000" charset="-122"/>
              </a:rPr>
              <a:t>的语法。 </a:t>
            </a:r>
            <a:endParaRPr kumimoji="0" lang="zh-CN" altLang="en-US" sz="280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59154" y="2496250"/>
            <a:ext cx="9722658" cy="272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地址：http://118.195.221.48:9201</a:t>
            </a:r>
            <a:endParaRPr lang="zh-CN" altLang="en-US"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用户名（可为空）</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密码（可为空）</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grpSp>
        <p:nvGrpSpPr>
          <p:cNvPr id="2" name="组合 1"/>
          <p:cNvGrpSpPr/>
          <p:nvPr/>
        </p:nvGrpSpPr>
        <p:grpSpPr>
          <a:xfrm>
            <a:off x="-21590" y="13335"/>
            <a:ext cx="9906000" cy="1108710"/>
            <a:chOff x="-34" y="21"/>
            <a:chExt cx="14334" cy="1746"/>
          </a:xfrm>
        </p:grpSpPr>
        <p:sp>
          <p:nvSpPr>
            <p:cNvPr id="3" name="矩形"/>
            <p:cNvSpPr/>
            <p:nvPr/>
          </p:nvSpPr>
          <p:spPr>
            <a:xfrm>
              <a:off x="-34" y="21"/>
              <a:ext cx="13032" cy="381"/>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4" name="DataEase 功能架构"/>
            <p:cNvSpPr txBox="1"/>
            <p:nvPr/>
          </p:nvSpPr>
          <p:spPr>
            <a:xfrm>
              <a:off x="26" y="403"/>
              <a:ext cx="14275" cy="136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dirty="0">
                  <a:solidFill>
                    <a:srgbClr val="0C7BE0"/>
                  </a:solidFill>
                  <a:latin typeface="Helvetica Neue" panose="02000503000000020004" charset="0"/>
                  <a:ea typeface="黑体-简" panose="02000000000000000000" charset="-122"/>
                  <a:sym typeface="+mn-ea"/>
                </a:rPr>
                <a:t>Elasticsearch </a:t>
              </a:r>
              <a:r>
                <a:rPr lang="en-US" altLang="zh-CN" dirty="0">
                  <a:solidFill>
                    <a:srgbClr val="0C7BE0"/>
                  </a:solidFill>
                  <a:latin typeface="Helvetica Neue" panose="02000503000000020004" charset="0"/>
                  <a:ea typeface="黑体-简" panose="02000000000000000000" charset="-122"/>
                </a:rPr>
                <a:t> </a:t>
              </a:r>
              <a:r>
                <a:rPr lang="zh-CN" altLang="en-US" dirty="0">
                  <a:solidFill>
                    <a:srgbClr val="0C7BE0"/>
                  </a:solidFill>
                  <a:latin typeface="Helvetica Neue" panose="02000503000000020004" charset="0"/>
                  <a:ea typeface="黑体-简" panose="02000000000000000000" charset="-122"/>
                </a:rPr>
                <a:t>数据源连接信息</a:t>
              </a:r>
              <a:endParaRPr lang="zh-CN" altLang="en-US" dirty="0">
                <a:solidFill>
                  <a:srgbClr val="0C7BE0"/>
                </a:solidFill>
                <a:latin typeface="Helvetica Neue" panose="02000503000000020004" charset="0"/>
                <a:ea typeface="黑体-简" panose="02000000000000000000" charset="-122"/>
              </a:endParaRPr>
            </a:p>
          </p:txBody>
        </p:sp>
      </p:grpSp>
      <p:pic>
        <p:nvPicPr>
          <p:cNvPr id="5" name="图片 4"/>
          <p:cNvPicPr>
            <a:picLocks noChangeAspect="1"/>
          </p:cNvPicPr>
          <p:nvPr>
            <p:custDataLst>
              <p:tags r:id="rId1"/>
            </p:custDataLst>
          </p:nvPr>
        </p:nvPicPr>
        <p:blipFill>
          <a:blip r:embed="rId2"/>
          <a:stretch>
            <a:fillRect/>
          </a:stretch>
        </p:blipFill>
        <p:spPr>
          <a:xfrm>
            <a:off x="8040370" y="2496185"/>
            <a:ext cx="15107793" cy="8629200"/>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955" y="-8255"/>
            <a:ext cx="6618605" cy="1744980"/>
            <a:chOff x="-33" y="-13"/>
            <a:chExt cx="2979" cy="2748"/>
          </a:xfrm>
        </p:grpSpPr>
        <p:sp>
          <p:nvSpPr>
            <p:cNvPr id="2" name="矩形"/>
            <p:cNvSpPr/>
            <p:nvPr>
              <p:custDataLst>
                <p:tags r:id="rId1"/>
              </p:custDataLst>
            </p:nvPr>
          </p:nvSpPr>
          <p:spPr>
            <a:xfrm>
              <a:off x="-33" y="-13"/>
              <a:ext cx="2734"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10" y="403"/>
              <a:ext cx="295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dirty="0">
                  <a:solidFill>
                    <a:srgbClr val="0C7BE0"/>
                  </a:solidFill>
                  <a:latin typeface="Helvetica Neue" panose="02000503000000020004" charset="0"/>
                  <a:ea typeface="黑体-简" panose="02000000000000000000" charset="-122"/>
                  <a:sym typeface="+mn-ea"/>
                </a:rPr>
                <a:t>Apache Hive</a:t>
              </a:r>
              <a:r>
                <a:rPr lang="zh-CN" altLang="en-US" dirty="0">
                  <a:solidFill>
                    <a:srgbClr val="0C7BE0"/>
                  </a:solidFill>
                  <a:latin typeface="Helvetica Neue" panose="02000503000000020004" charset="0"/>
                  <a:ea typeface="黑体-简" panose="02000000000000000000" charset="-122"/>
                  <a:sym typeface="+mn-ea"/>
                </a:rPr>
                <a:t>（数仓）</a:t>
              </a:r>
              <a:endParaRPr lang="zh-CN" altLang="en-US" dirty="0">
                <a:solidFill>
                  <a:srgbClr val="0C7BE0"/>
                </a:solidFill>
                <a:latin typeface="Helvetica Neue" panose="02000503000000020004" charset="0"/>
                <a:ea typeface="黑体-简" panose="02000000000000000000" charset="-122"/>
                <a:sym typeface="+mn-ea"/>
              </a:endParaRPr>
            </a:p>
          </p:txBody>
        </p:sp>
      </p:grpSp>
      <p:sp>
        <p:nvSpPr>
          <p:cNvPr id="5" name="文本框 4"/>
          <p:cNvSpPr txBox="1"/>
          <p:nvPr/>
        </p:nvSpPr>
        <p:spPr>
          <a:xfrm>
            <a:off x="2367915" y="2805430"/>
            <a:ext cx="8449945" cy="6486525"/>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l" defTabSz="821690" rtl="0" fontAlgn="auto" latinLnBrk="0" hangingPunct="0">
              <a:lnSpc>
                <a:spcPct val="130000"/>
              </a:lnSpc>
              <a:spcBef>
                <a:spcPts val="0"/>
              </a:spcBef>
              <a:spcAft>
                <a:spcPts val="0"/>
              </a:spcAft>
              <a:buClrTx/>
              <a:buSzTx/>
              <a:buFontTx/>
              <a:buNone/>
            </a:pPr>
            <a:r>
              <a:rPr lang="zh-CN" altLang="en-US" sz="3000" b="0">
                <a:solidFill>
                  <a:schemeClr val="tx1">
                    <a:lumMod val="65000"/>
                    <a:lumOff val="35000"/>
                  </a:schemeClr>
                </a:solidFill>
                <a:latin typeface="Helvetica Neue" panose="02000503000000020004" charset="0"/>
                <a:ea typeface="黑体-简" panose="02000000000000000000" charset="-122"/>
              </a:rPr>
              <a:t>Apache Hive 是一种分布式、容错的数据仓库系统，可实现大规模分析。</a:t>
            </a:r>
            <a:endParaRPr lang="zh-CN" altLang="en-US" sz="3000" b="0">
              <a:solidFill>
                <a:schemeClr val="tx1">
                  <a:lumMod val="65000"/>
                  <a:lumOff val="35000"/>
                </a:schemeClr>
              </a:solidFill>
              <a:latin typeface="Helvetica Neue" panose="02000503000000020004" charset="0"/>
              <a:ea typeface="黑体-简" panose="02000000000000000000" charset="-122"/>
            </a:endParaRPr>
          </a:p>
          <a:p>
            <a:pPr marL="0" marR="0" algn="l" defTabSz="821690" rtl="0" fontAlgn="auto" latinLnBrk="0" hangingPunct="0">
              <a:lnSpc>
                <a:spcPct val="130000"/>
              </a:lnSpc>
              <a:spcBef>
                <a:spcPts val="0"/>
              </a:spcBef>
              <a:spcAft>
                <a:spcPts val="0"/>
              </a:spcAft>
              <a:buClrTx/>
              <a:buSzTx/>
              <a:buFontTx/>
              <a:buNone/>
            </a:pPr>
            <a:endParaRPr lang="zh-CN" altLang="en-US" sz="3000" b="0">
              <a:solidFill>
                <a:schemeClr val="tx1">
                  <a:lumMod val="65000"/>
                  <a:lumOff val="35000"/>
                </a:schemeClr>
              </a:solidFill>
              <a:latin typeface="Helvetica Neue" panose="02000503000000020004" charset="0"/>
              <a:ea typeface="黑体-简" panose="02000000000000000000" charset="-122"/>
            </a:endParaRPr>
          </a:p>
          <a:p>
            <a:pPr marL="0" marR="0" algn="l" defTabSz="821690" rtl="0" fontAlgn="auto" latinLnBrk="0" hangingPunct="0">
              <a:lnSpc>
                <a:spcPct val="130000"/>
              </a:lnSpc>
              <a:spcBef>
                <a:spcPts val="0"/>
              </a:spcBef>
              <a:spcAft>
                <a:spcPts val="0"/>
              </a:spcAft>
              <a:buClrTx/>
              <a:buSzTx/>
              <a:buFontTx/>
              <a:buNone/>
            </a:pPr>
            <a:r>
              <a:rPr lang="zh-CN" altLang="en-US" sz="3000" b="0">
                <a:solidFill>
                  <a:schemeClr val="tx1">
                    <a:lumMod val="65000"/>
                    <a:lumOff val="35000"/>
                  </a:schemeClr>
                </a:solidFill>
                <a:latin typeface="Helvetica Neue" panose="02000503000000020004" charset="0"/>
                <a:ea typeface="黑体-简" panose="02000000000000000000" charset="-122"/>
              </a:rPr>
              <a:t>Hive Metastore (HMS) 提供了一个元数据的中央存储库，可以轻松分析该元数据以做出明智的、数据驱动的决策，因此它是许多数据湖架构的关键组件。Hive 构建在 Apache Hadoop 之上，通过 hdfs 支持 S3、adls、gs 等存储。Hive 允许用户使用 SQL 读取、写入和管理 PB 级数据。</a:t>
            </a:r>
            <a:endParaRPr lang="zh-CN" altLang="en-US" sz="3000" b="0">
              <a:solidFill>
                <a:schemeClr val="tx1">
                  <a:lumMod val="65000"/>
                  <a:lumOff val="35000"/>
                </a:schemeClr>
              </a:solidFill>
              <a:latin typeface="Helvetica Neue" panose="02000503000000020004" charset="0"/>
              <a:ea typeface="黑体-简" panose="02000000000000000000" charset="-122"/>
            </a:endParaRPr>
          </a:p>
        </p:txBody>
      </p:sp>
      <p:sp>
        <p:nvSpPr>
          <p:cNvPr id="10" name="文本框 9"/>
          <p:cNvSpPr txBox="1"/>
          <p:nvPr>
            <p:custDataLst>
              <p:tags r:id="rId3"/>
            </p:custDataLst>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4" action="ppaction://hlinkfile"/>
              </a:rPr>
              <a:t>Apache Hive 官网</a:t>
            </a:r>
            <a:endPar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4" action="ppaction://hlinkfile"/>
            </a:endParaRPr>
          </a:p>
        </p:txBody>
      </p:sp>
      <p:pic>
        <p:nvPicPr>
          <p:cNvPr id="4" name="图片 3"/>
          <p:cNvPicPr>
            <a:picLocks noChangeAspect="1"/>
          </p:cNvPicPr>
          <p:nvPr>
            <p:custDataLst>
              <p:tags r:id="rId5"/>
            </p:custDataLst>
          </p:nvPr>
        </p:nvPicPr>
        <p:blipFill>
          <a:blip r:embed="rId6"/>
          <a:stretch>
            <a:fillRect/>
          </a:stretch>
        </p:blipFill>
        <p:spPr>
          <a:xfrm>
            <a:off x="6597650" y="-8255"/>
            <a:ext cx="1541780" cy="1387475"/>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11844020" y="1991360"/>
            <a:ext cx="11706225" cy="10399395"/>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6263640" y="1833880"/>
            <a:ext cx="16458620" cy="8629200"/>
          </a:xfrm>
          <a:prstGeom prst="rect">
            <a:avLst/>
          </a:prstGeom>
        </p:spPr>
      </p:pic>
      <p:sp>
        <p:nvSpPr>
          <p:cNvPr id="6" name="文本框 5"/>
          <p:cNvSpPr txBox="1"/>
          <p:nvPr/>
        </p:nvSpPr>
        <p:spPr>
          <a:xfrm>
            <a:off x="1570962" y="1597939"/>
            <a:ext cx="9722658" cy="6174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主机名</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/IP</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地址</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数据库名称</a:t>
            </a:r>
            <a:endParaRPr lang="zh-CN" altLang="en-US"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认证方式</a:t>
            </a:r>
            <a:endParaRPr lang="zh-CN" altLang="en-US"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用户名</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密码</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sym typeface="+mn-ea"/>
              </a:rPr>
              <a:t>额外的</a:t>
            </a:r>
            <a:r>
              <a:rPr lang="en-US" altLang="zh-CN" sz="2800" b="0" dirty="0">
                <a:latin typeface="Helvetica Neue" panose="02000503000000020004" charset="0"/>
                <a:ea typeface="黑体-简" panose="02000000000000000000" charset="-122"/>
                <a:sym typeface="+mn-ea"/>
              </a:rPr>
              <a:t>JDBC</a:t>
            </a:r>
            <a:r>
              <a:rPr lang="zh-CN" altLang="en-US" sz="2800" b="0" dirty="0">
                <a:latin typeface="Helvetica Neue" panose="02000503000000020004" charset="0"/>
                <a:ea typeface="黑体-简" panose="02000000000000000000" charset="-122"/>
                <a:sym typeface="+mn-ea"/>
              </a:rPr>
              <a:t>字符串</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sym typeface="Helvetica Neue" panose="02000503000000020004"/>
              </a:rPr>
              <a:t>端口</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grpSp>
        <p:nvGrpSpPr>
          <p:cNvPr id="2" name="组合 1"/>
          <p:cNvGrpSpPr/>
          <p:nvPr/>
        </p:nvGrpSpPr>
        <p:grpSpPr>
          <a:xfrm>
            <a:off x="-21590" y="13335"/>
            <a:ext cx="9721850" cy="1046480"/>
            <a:chOff x="-34" y="21"/>
            <a:chExt cx="15676" cy="1648"/>
          </a:xfrm>
        </p:grpSpPr>
        <p:sp>
          <p:nvSpPr>
            <p:cNvPr id="4" name="矩形"/>
            <p:cNvSpPr/>
            <p:nvPr/>
          </p:nvSpPr>
          <p:spPr>
            <a:xfrm>
              <a:off x="-34" y="21"/>
              <a:ext cx="14924" cy="381"/>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5" name="DataEase 功能架构"/>
            <p:cNvSpPr txBox="1"/>
            <p:nvPr/>
          </p:nvSpPr>
          <p:spPr>
            <a:xfrm>
              <a:off x="26" y="403"/>
              <a:ext cx="15617" cy="1266"/>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rPr>
                <a:t>扩展：</a:t>
              </a:r>
              <a:r>
                <a:rPr lang="en-US" altLang="zh-CN" dirty="0">
                  <a:solidFill>
                    <a:srgbClr val="0C7BE0"/>
                  </a:solidFill>
                  <a:latin typeface="Helvetica Neue" panose="02000503000000020004" charset="0"/>
                  <a:ea typeface="黑体-简" panose="02000000000000000000" charset="-122"/>
                </a:rPr>
                <a:t>Apache Hive </a:t>
              </a:r>
              <a:r>
                <a:rPr lang="zh-CN" altLang="en-US" dirty="0">
                  <a:solidFill>
                    <a:srgbClr val="0C7BE0"/>
                  </a:solidFill>
                  <a:latin typeface="Helvetica Neue" panose="02000503000000020004" charset="0"/>
                  <a:ea typeface="黑体-简" panose="02000000000000000000" charset="-122"/>
                </a:rPr>
                <a:t>数据源对接</a:t>
              </a:r>
              <a:endParaRPr dirty="0">
                <a:solidFill>
                  <a:srgbClr val="0C7BE0"/>
                </a:solidFill>
                <a:latin typeface="Helvetica Neue" panose="02000503000000020004" charset="0"/>
                <a:ea typeface="黑体-简" panose="02000000000000000000" charset="-122"/>
              </a:endParaRPr>
            </a:p>
          </p:txBody>
        </p:sp>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590" y="13335"/>
            <a:ext cx="9494520" cy="1108710"/>
            <a:chOff x="-34" y="21"/>
            <a:chExt cx="14334" cy="1746"/>
          </a:xfrm>
        </p:grpSpPr>
        <p:sp>
          <p:nvSpPr>
            <p:cNvPr id="3" name="矩形"/>
            <p:cNvSpPr/>
            <p:nvPr/>
          </p:nvSpPr>
          <p:spPr>
            <a:xfrm>
              <a:off x="-34" y="21"/>
              <a:ext cx="13032" cy="381"/>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4" name="DataEase 功能架构"/>
            <p:cNvSpPr txBox="1"/>
            <p:nvPr/>
          </p:nvSpPr>
          <p:spPr>
            <a:xfrm>
              <a:off x="26" y="403"/>
              <a:ext cx="14275" cy="136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dirty="0">
                  <a:solidFill>
                    <a:srgbClr val="0C7BE0"/>
                  </a:solidFill>
                  <a:latin typeface="Helvetica Neue" panose="02000503000000020004" charset="0"/>
                  <a:ea typeface="黑体-简" panose="02000000000000000000" charset="-122"/>
                  <a:sym typeface="+mn-ea"/>
                </a:rPr>
                <a:t>Apache Hive </a:t>
              </a:r>
              <a:r>
                <a:rPr lang="en-US" altLang="zh-CN" dirty="0">
                  <a:solidFill>
                    <a:srgbClr val="0C7BE0"/>
                  </a:solidFill>
                  <a:latin typeface="Helvetica Neue" panose="02000503000000020004" charset="0"/>
                  <a:ea typeface="黑体-简" panose="02000000000000000000" charset="-122"/>
                </a:rPr>
                <a:t> </a:t>
              </a:r>
              <a:r>
                <a:rPr lang="zh-CN" altLang="en-US" dirty="0">
                  <a:solidFill>
                    <a:srgbClr val="0C7BE0"/>
                  </a:solidFill>
                  <a:latin typeface="Helvetica Neue" panose="02000503000000020004" charset="0"/>
                  <a:ea typeface="黑体-简" panose="02000000000000000000" charset="-122"/>
                </a:rPr>
                <a:t>数据源连接信息</a:t>
              </a:r>
              <a:endParaRPr lang="zh-CN" altLang="en-US" dirty="0">
                <a:solidFill>
                  <a:srgbClr val="0C7BE0"/>
                </a:solidFill>
                <a:latin typeface="Helvetica Neue" panose="02000503000000020004" charset="0"/>
                <a:ea typeface="黑体-简" panose="02000000000000000000" charset="-122"/>
              </a:endParaRPr>
            </a:p>
          </p:txBody>
        </p:sp>
      </p:grpSp>
      <p:sp>
        <p:nvSpPr>
          <p:cNvPr id="7" name="文本框 6"/>
          <p:cNvSpPr txBox="1"/>
          <p:nvPr>
            <p:custDataLst>
              <p:tags r:id="rId1"/>
            </p:custDataLst>
          </p:nvPr>
        </p:nvSpPr>
        <p:spPr>
          <a:xfrm>
            <a:off x="1570962" y="2242464"/>
            <a:ext cx="9722658" cy="6174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主机名</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/IP</a:t>
            </a: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地址：10.206.0.8</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数据库名称：dataease</a:t>
            </a:r>
            <a:endParaRPr lang="zh-CN" altLang="en-US"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认证方式：用户名</a:t>
            </a:r>
            <a:r>
              <a:rPr lang="zh-CN" altLang="en-US" sz="2800" b="0" dirty="0">
                <a:latin typeface="Helvetica Neue" panose="02000503000000020004" charset="0"/>
                <a:ea typeface="黑体-简" panose="02000000000000000000" charset="-122"/>
              </a:rPr>
              <a:t>密码</a:t>
            </a:r>
            <a:endParaRPr lang="zh-CN" altLang="en-US"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用户名：</a:t>
            </a:r>
            <a:r>
              <a:rPr lang="en-US" altLang="zh-CN" sz="2800" b="0" dirty="0">
                <a:latin typeface="Helvetica Neue" panose="02000503000000020004" charset="0"/>
                <a:ea typeface="黑体-简" panose="02000000000000000000" charset="-122"/>
              </a:rPr>
              <a:t>hive</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密码：</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hibe</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sym typeface="+mn-ea"/>
              </a:rPr>
              <a:t>额外的</a:t>
            </a:r>
            <a:r>
              <a:rPr lang="en-US" altLang="zh-CN" sz="2800" b="0" dirty="0">
                <a:latin typeface="Helvetica Neue" panose="02000503000000020004" charset="0"/>
                <a:ea typeface="黑体-简" panose="02000000000000000000" charset="-122"/>
                <a:sym typeface="+mn-ea"/>
              </a:rPr>
              <a:t>JDBC</a:t>
            </a:r>
            <a:r>
              <a:rPr lang="zh-CN" altLang="en-US" sz="2800" b="0" dirty="0">
                <a:latin typeface="Helvetica Neue" panose="02000503000000020004" charset="0"/>
                <a:ea typeface="黑体-简" panose="02000000000000000000" charset="-122"/>
                <a:sym typeface="+mn-ea"/>
              </a:rPr>
              <a:t>字符串</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sym typeface="Helvetica Neue" panose="02000503000000020004"/>
              </a:rPr>
              <a:t>端口：</a:t>
            </a:r>
            <a:r>
              <a:rPr lang="en-US" altLang="zh-CN" sz="2800" b="0" dirty="0">
                <a:latin typeface="Helvetica Neue" panose="02000503000000020004" charset="0"/>
                <a:ea typeface="黑体-简" panose="02000000000000000000" charset="-122"/>
                <a:sym typeface="Helvetica Neue" panose="02000503000000020004"/>
              </a:rPr>
              <a:t>10000</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pic>
        <p:nvPicPr>
          <p:cNvPr id="6" name="图片 5"/>
          <p:cNvPicPr>
            <a:picLocks noChangeAspect="1"/>
          </p:cNvPicPr>
          <p:nvPr>
            <p:custDataLst>
              <p:tags r:id="rId2"/>
            </p:custDataLst>
          </p:nvPr>
        </p:nvPicPr>
        <p:blipFill>
          <a:blip r:embed="rId3"/>
          <a:stretch>
            <a:fillRect/>
          </a:stretch>
        </p:blipFill>
        <p:spPr>
          <a:xfrm>
            <a:off x="8246745" y="2242185"/>
            <a:ext cx="14478000" cy="10045700"/>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139758" y="5369243"/>
            <a:ext cx="18104485" cy="19615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a:lnSpc>
                <a:spcPct val="180000"/>
              </a:lnSpc>
              <a:buFont typeface="+mj-lt"/>
            </a:pPr>
            <a:r>
              <a:rPr kumimoji="0" lang="zh-CN" altLang="en-US" sz="4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rPr>
              <a:t>实验五：基于 DataEase 完成商品关联数据集制作</a:t>
            </a:r>
            <a:endParaRPr kumimoji="0" lang="zh-CN" altLang="en-US" sz="4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实验五</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288030" y="1041400"/>
            <a:ext cx="19019520" cy="104235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l">
              <a:lnSpc>
                <a:spcPct val="150000"/>
              </a:lnSpc>
            </a:pPr>
            <a:endParaRPr kumimoji="0" lang="zh-CN" altLang="en-US" sz="5400" b="0" i="0" u="none" strike="noStrike" cap="none" spc="0" normalizeH="0" baseline="0" dirty="0">
              <a:ln>
                <a:noFill/>
              </a:ln>
              <a:solidFill>
                <a:schemeClr val="tx1">
                  <a:lumMod val="65000"/>
                  <a:lumOff val="35000"/>
                </a:schemeClr>
              </a:solidFill>
              <a:effectLst/>
              <a:uFillTx/>
              <a:latin typeface="PingFang SC" panose="020B0400000000000000" pitchFamily="34" charset="-122"/>
              <a:ea typeface="PingFang SC" panose="020B0400000000000000" pitchFamily="34" charset="-122"/>
              <a:sym typeface="Helvetica Neue" panose="02000503000000020004"/>
            </a:endParaRPr>
          </a:p>
        </p:txBody>
      </p:sp>
      <p:sp>
        <p:nvSpPr>
          <p:cNvPr id="4" name="文本框 3"/>
          <p:cNvSpPr txBox="1"/>
          <p:nvPr>
            <p:custDataLst>
              <p:tags r:id="rId2"/>
            </p:custDataLst>
          </p:nvPr>
        </p:nvSpPr>
        <p:spPr>
          <a:xfrm>
            <a:off x="3525520" y="1542415"/>
            <a:ext cx="18782030" cy="94881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8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rPr>
              <a:t>实验目的</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学会如何添加</a:t>
            </a:r>
            <a:r>
              <a:rPr lang="en-US" altLang="zh-CN"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DataEase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的</a:t>
            </a: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数据源。</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学会如何添加</a:t>
            </a:r>
            <a:r>
              <a:rPr lang="en-US" altLang="zh-CN"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DataEase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的</a:t>
            </a: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数据集</a:t>
            </a:r>
            <a:r>
              <a:rPr lang="zh-CN" sz="4400" b="0" dirty="0">
                <a:solidFill>
                  <a:schemeClr val="tx1">
                    <a:lumMod val="65000"/>
                    <a:lumOff val="35000"/>
                  </a:schemeClr>
                </a:solidFill>
                <a:latin typeface="Helvetica Neue" panose="02000503000000020004" charset="0"/>
                <a:ea typeface="黑体-简" panose="02000000000000000000" charset="-122"/>
                <a:sym typeface="+mn-ea"/>
              </a:rPr>
              <a:t>。</a:t>
            </a:r>
            <a:endParaRPr lang="zh-CN" sz="4400" b="0" dirty="0">
              <a:solidFill>
                <a:schemeClr val="tx1">
                  <a:lumMod val="65000"/>
                  <a:lumOff val="35000"/>
                </a:schemeClr>
              </a:solidFill>
              <a:latin typeface="Helvetica Neue" panose="02000503000000020004" charset="0"/>
              <a:ea typeface="黑体-简" panose="02000000000000000000" charset="-122"/>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sym typeface="+mn-ea"/>
              </a:rPr>
              <a:t>实验前提</a:t>
            </a:r>
            <a:endParaRPr lang="zh-CN" altLang="en-US" sz="4800" dirty="0">
              <a:solidFill>
                <a:schemeClr val="tx1">
                  <a:lumMod val="65000"/>
                  <a:lumOff val="35000"/>
                </a:schemeClr>
              </a:solidFill>
              <a:latin typeface="Helvetica Neue" panose="02000503000000020004" charset="0"/>
              <a:ea typeface="黑体-简" panose="02000000000000000000" charset="-122"/>
              <a:sym typeface="+mn-ea"/>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了解</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DataEase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数据可视化分析工具的数据源操作。</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了解</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DataEase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数据可视化分析工具的数据集操作</a:t>
            </a:r>
            <a:r>
              <a:rPr lang="zh-CN" altLang="en-US" sz="4800" b="0" dirty="0">
                <a:solidFill>
                  <a:schemeClr val="tx1">
                    <a:lumMod val="65000"/>
                    <a:lumOff val="35000"/>
                  </a:schemeClr>
                </a:solidFill>
                <a:latin typeface="Helvetica Neue" panose="02000503000000020004" charset="0"/>
                <a:ea typeface="黑体-简" panose="02000000000000000000" charset="-122"/>
                <a:sym typeface="+mn-ea"/>
              </a:rPr>
              <a:t>。</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rPr>
              <a:t>实验内容</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457200" lvl="1" indent="0" algn="l">
              <a:lnSpc>
                <a:spcPct val="130000"/>
              </a:lnSpc>
              <a:buFont typeface="+mj-lt"/>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基于 </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DataEase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完成商品关联数据集制作，其中包含添加数据源、数据集等</a:t>
            </a:r>
            <a:r>
              <a:rPr lang="zh-CN" altLang="en-US" sz="4400" b="0" dirty="0">
                <a:solidFill>
                  <a:schemeClr val="tx1">
                    <a:lumMod val="65000"/>
                    <a:lumOff val="35000"/>
                  </a:schemeClr>
                </a:solidFill>
                <a:latin typeface="Helvetica Neue" panose="02000503000000020004" charset="0"/>
                <a:ea typeface="黑体-简" panose="02000000000000000000" charset="-122"/>
              </a:rPr>
              <a:t>。</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p:txBody>
      </p:sp>
      <p:sp>
        <p:nvSpPr>
          <p:cNvPr id="2" name="矩形"/>
          <p:cNvSpPr/>
          <p:nvPr>
            <p:custDataLst>
              <p:tags r:id="rId3"/>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4"/>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实验五</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525520" y="1417955"/>
            <a:ext cx="19467830" cy="107537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4"/>
            </a:pPr>
            <a:r>
              <a:rPr lang="zh-CN" altLang="en-US" sz="4800" dirty="0">
                <a:solidFill>
                  <a:schemeClr val="tx1">
                    <a:lumMod val="65000"/>
                    <a:lumOff val="35000"/>
                  </a:schemeClr>
                </a:solidFill>
                <a:latin typeface="Helvetica Neue" panose="02000503000000020004" charset="0"/>
                <a:ea typeface="黑体-简" panose="02000000000000000000" charset="-122"/>
              </a:rPr>
              <a:t>实验环境</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7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rPr>
              <a:t>每</a:t>
            </a:r>
            <a:r>
              <a:rPr lang="en-US" altLang="zh-CN" sz="4400" b="0" dirty="0">
                <a:solidFill>
                  <a:schemeClr val="tx1">
                    <a:lumMod val="65000"/>
                    <a:lumOff val="35000"/>
                  </a:schemeClr>
                </a:solidFill>
                <a:latin typeface="Helvetica Neue" panose="02000503000000020004" charset="0"/>
                <a:ea typeface="黑体-简" panose="02000000000000000000" charset="-122"/>
              </a:rPr>
              <a:t> </a:t>
            </a:r>
            <a:r>
              <a:rPr lang="zh-CN" sz="4400" b="0" dirty="0">
                <a:solidFill>
                  <a:schemeClr val="tx1">
                    <a:lumMod val="65000"/>
                    <a:lumOff val="35000"/>
                  </a:schemeClr>
                </a:solidFill>
                <a:latin typeface="Helvetica Neue" panose="02000503000000020004" charset="0"/>
                <a:ea typeface="黑体-简" panose="02000000000000000000" charset="-122"/>
              </a:rPr>
              <a:t>2</a:t>
            </a:r>
            <a:r>
              <a:rPr lang="en-US" altLang="zh-CN" sz="4400" b="0" dirty="0">
                <a:solidFill>
                  <a:schemeClr val="tx1">
                    <a:lumMod val="65000"/>
                    <a:lumOff val="35000"/>
                  </a:schemeClr>
                </a:solidFill>
                <a:latin typeface="Helvetica Neue" panose="02000503000000020004" charset="0"/>
                <a:ea typeface="黑体-简" panose="02000000000000000000" charset="-122"/>
              </a:rPr>
              <a:t> </a:t>
            </a:r>
            <a:r>
              <a:rPr lang="zh-CN" sz="4400" b="0" dirty="0">
                <a:solidFill>
                  <a:schemeClr val="tx1">
                    <a:lumMod val="65000"/>
                    <a:lumOff val="35000"/>
                  </a:schemeClr>
                </a:solidFill>
                <a:latin typeface="Helvetica Neue" panose="02000503000000020004" charset="0"/>
                <a:ea typeface="黑体-简" panose="02000000000000000000" charset="-122"/>
              </a:rPr>
              <a:t>个学生组成一个数据可视化小组。</a:t>
            </a:r>
            <a:endParaRPr lang="zh-CN"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2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rPr>
              <a:t>每人或每两人有一台可访问互联网的电脑。</a:t>
            </a:r>
            <a:endParaRPr lang="zh-CN" sz="4400" b="0" dirty="0">
              <a:solidFill>
                <a:schemeClr val="tx1">
                  <a:lumMod val="65000"/>
                  <a:lumOff val="35000"/>
                </a:schemeClr>
              </a:solidFill>
              <a:latin typeface="Helvetica Neue" panose="02000503000000020004" charset="0"/>
              <a:ea typeface="黑体-简" panose="02000000000000000000" charset="-122"/>
            </a:endParaRPr>
          </a:p>
          <a:p>
            <a:pPr marL="914400" indent="-914400" algn="l">
              <a:lnSpc>
                <a:spcPct val="180000"/>
              </a:lnSpc>
              <a:buFont typeface="+mj-lt"/>
              <a:buAutoNum type="arabicPeriod" startAt="4"/>
            </a:pPr>
            <a:r>
              <a:rPr lang="zh-CN" altLang="en-US" sz="4800" dirty="0">
                <a:solidFill>
                  <a:schemeClr val="tx1">
                    <a:lumMod val="65000"/>
                    <a:lumOff val="35000"/>
                  </a:schemeClr>
                </a:solidFill>
                <a:latin typeface="Helvetica Neue" panose="02000503000000020004" charset="0"/>
                <a:ea typeface="黑体-简" panose="02000000000000000000" charset="-122"/>
              </a:rPr>
              <a:t>实验过程</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457200" lvl="1" indent="0" algn="l">
              <a:lnSpc>
                <a:spcPct val="150000"/>
              </a:lnSpc>
              <a:buFont typeface="+mj-ea"/>
            </a:pPr>
            <a:r>
              <a:rPr lang="en-US" altLang="zh-CN" sz="3200" b="0" dirty="0">
                <a:solidFill>
                  <a:srgbClr val="FF0000"/>
                </a:solidFill>
                <a:latin typeface="Helvetica Neue" panose="02000503000000020004" charset="0"/>
                <a:ea typeface="黑体-简" panose="02000000000000000000" charset="-122"/>
                <a:sym typeface="Helvetica Neue" panose="02000503000000020004"/>
              </a:rPr>
              <a:t>备注：</a:t>
            </a:r>
            <a:r>
              <a:rPr lang="en-US" altLang="zh-CN" sz="3200" b="0" dirty="0">
                <a:solidFill>
                  <a:srgbClr val="FF0000"/>
                </a:solidFill>
                <a:latin typeface="Helvetica Neue" panose="02000503000000020004" charset="0"/>
                <a:ea typeface="黑体-简" panose="02000000000000000000" charset="-122"/>
                <a:sym typeface="+mn-ea"/>
              </a:rPr>
              <a:t>数据字典可点击下载 </a:t>
            </a:r>
            <a:r>
              <a:rPr lang="en-US" altLang="zh-CN" sz="3200" b="0" dirty="0">
                <a:solidFill>
                  <a:srgbClr val="FF0000"/>
                </a:solidFill>
                <a:latin typeface="Helvetica Neue" panose="02000503000000020004" charset="0"/>
                <a:ea typeface="黑体-简" panose="02000000000000000000" charset="-122"/>
                <a:sym typeface="+mn-ea"/>
                <a:hlinkClick r:id="rId2"/>
              </a:rPr>
              <a:t>数据字典 </a:t>
            </a:r>
            <a:r>
              <a:rPr lang="en-US" altLang="zh-CN" sz="3200" b="0" dirty="0">
                <a:solidFill>
                  <a:srgbClr val="FF0000"/>
                </a:solidFill>
                <a:latin typeface="Helvetica Neue" panose="02000503000000020004" charset="0"/>
                <a:ea typeface="黑体-简" panose="02000000000000000000" charset="-122"/>
                <a:sym typeface="+mn-ea"/>
              </a:rPr>
              <a:t>参考</a:t>
            </a:r>
            <a:r>
              <a:rPr lang="zh-CN" altLang="en-US" sz="3200" b="0" dirty="0">
                <a:solidFill>
                  <a:srgbClr val="FF0000"/>
                </a:solidFill>
                <a:latin typeface="Helvetica Neue" panose="02000503000000020004" charset="0"/>
                <a:ea typeface="黑体-简" panose="02000000000000000000" charset="-122"/>
                <a:sym typeface="+mn-ea"/>
              </a:rPr>
              <a:t>。</a:t>
            </a:r>
            <a:endParaRPr lang="en-US" altLang="zh-CN"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添加</a:t>
            </a:r>
            <a:r>
              <a:rPr lang="en-US" altLang="zh-CN"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MySQL </a:t>
            </a: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数据源，</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连接信息如下所示：</a:t>
            </a:r>
            <a:endParaRPr lang="en-US" altLang="zh-CN" sz="4400" b="0" dirty="0">
              <a:solidFill>
                <a:schemeClr val="tx1">
                  <a:lumMod val="65000"/>
                  <a:lumOff val="35000"/>
                </a:schemeClr>
              </a:solidFill>
              <a:latin typeface="Helvetica Neue" panose="02000503000000020004" charset="0"/>
              <a:ea typeface="黑体-简" panose="02000000000000000000" charset="-122"/>
            </a:endParaRPr>
          </a:p>
          <a:p>
            <a:pPr lvl="6" algn="l">
              <a:lnSpc>
                <a:spcPct val="20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mn-ea"/>
              </a:rPr>
              <a:t>主机名/IP地址：mysql</a:t>
            </a:r>
            <a:endParaRPr lang="en-US" altLang="zh-CN" sz="2800" b="0" dirty="0">
              <a:solidFill>
                <a:schemeClr val="tx1">
                  <a:lumMod val="65000"/>
                  <a:lumOff val="35000"/>
                </a:schemeClr>
              </a:solidFill>
              <a:latin typeface="Helvetica Neue" panose="02000503000000020004" charset="0"/>
              <a:ea typeface="黑体-简" panose="02000000000000000000" charset="-122"/>
            </a:endParaRPr>
          </a:p>
          <a:p>
            <a:pPr lvl="6" algn="l">
              <a:lnSpc>
                <a:spcPct val="20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mn-ea"/>
              </a:rPr>
              <a:t>数据库名称：class_demo</a:t>
            </a:r>
            <a:endParaRPr lang="en-US" altLang="zh-CN" sz="2800" b="0" dirty="0">
              <a:solidFill>
                <a:schemeClr val="tx1">
                  <a:lumMod val="65000"/>
                  <a:lumOff val="35000"/>
                </a:schemeClr>
              </a:solidFill>
              <a:latin typeface="Helvetica Neue" panose="02000503000000020004" charset="0"/>
              <a:ea typeface="黑体-简" panose="02000000000000000000" charset="-122"/>
            </a:endParaRPr>
          </a:p>
          <a:p>
            <a:pPr lvl="6" algn="l">
              <a:lnSpc>
                <a:spcPct val="20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mn-ea"/>
              </a:rPr>
              <a:t>用户名：root</a:t>
            </a:r>
            <a:endParaRPr lang="en-US" altLang="zh-CN" sz="2800" b="0" dirty="0">
              <a:solidFill>
                <a:schemeClr val="tx1">
                  <a:lumMod val="65000"/>
                  <a:lumOff val="35000"/>
                </a:schemeClr>
              </a:solidFill>
              <a:latin typeface="Helvetica Neue" panose="02000503000000020004" charset="0"/>
              <a:ea typeface="黑体-简" panose="02000000000000000000" charset="-122"/>
            </a:endParaRPr>
          </a:p>
          <a:p>
            <a:pPr lvl="6" algn="l">
              <a:lnSpc>
                <a:spcPct val="20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mn-ea"/>
              </a:rPr>
              <a:t>密码：Password123@mysql</a:t>
            </a:r>
            <a:endParaRPr lang="en-US" altLang="zh-CN" sz="2800" b="0" dirty="0">
              <a:solidFill>
                <a:schemeClr val="tx1">
                  <a:lumMod val="65000"/>
                  <a:lumOff val="35000"/>
                </a:schemeClr>
              </a:solidFill>
              <a:latin typeface="Helvetica Neue" panose="02000503000000020004" charset="0"/>
              <a:ea typeface="黑体-简" panose="02000000000000000000" charset="-122"/>
            </a:endParaRPr>
          </a:p>
          <a:p>
            <a:pPr lvl="6" algn="l">
              <a:lnSpc>
                <a:spcPct val="20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mn-ea"/>
              </a:rPr>
              <a:t>端口：3306</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p:txBody>
      </p:sp>
      <p:sp>
        <p:nvSpPr>
          <p:cNvPr id="2" name="矩形"/>
          <p:cNvSpPr/>
          <p:nvPr>
            <p:custDataLst>
              <p:tags r:id="rId3"/>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4"/>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实验五</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525520" y="1756411"/>
            <a:ext cx="19467830" cy="100768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5"/>
            </a:pPr>
            <a:r>
              <a:rPr lang="zh-CN" altLang="en-US" sz="4800" dirty="0">
                <a:solidFill>
                  <a:schemeClr val="tx1">
                    <a:lumMod val="65000"/>
                    <a:lumOff val="35000"/>
                  </a:schemeClr>
                </a:solidFill>
                <a:latin typeface="Helvetica Neue" panose="02000503000000020004" charset="0"/>
                <a:ea typeface="黑体-简" panose="02000000000000000000" charset="-122"/>
              </a:rPr>
              <a:t>实验过程</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50000"/>
              </a:lnSpc>
              <a:buFont typeface="+mj-ea"/>
              <a:buAutoNum type="circleNumDbPlain" startAt="2"/>
            </a:pP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基于第一步添加的数据源，添加如下定时同步的数据库数据集：demo_products、demo_sale_details、demo_shop_details、demo_shop_kind。</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实验结果进行</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截图</a:t>
            </a:r>
            <a:r>
              <a:rPr lang="en-US" altLang="zh-CN"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a:t>
            </a:r>
            <a:endParaRPr kumimoji="0" lang="zh-CN" altLang="en-US" sz="44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1371600" lvl="1" indent="-914400" algn="l">
              <a:lnSpc>
                <a:spcPct val="150000"/>
              </a:lnSpc>
              <a:buFont typeface="+mj-ea"/>
              <a:buAutoNum type="circleNumDbPlain" startAt="2"/>
            </a:pP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点击下载  </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hlinkClick r:id="rId2"/>
              </a:rPr>
              <a:t>商品维度.xlsx </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文件，并以此创建 Excel 数据集</a:t>
            </a: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1371600" lvl="1" indent="-914400" algn="l">
              <a:lnSpc>
                <a:spcPct val="150000"/>
              </a:lnSpc>
              <a:buFont typeface="+mj-ea"/>
              <a:buAutoNum type="circleNumDbPlain" startAt="2"/>
            </a:pP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添加 API 数据源，并将对应数据表添加为 API 数据集 (demo_products) ，连接信息如下所示：</a:t>
            </a:r>
            <a:endParaRPr lang="en-US" altLang="zh-CN" sz="4400" b="0" dirty="0">
              <a:solidFill>
                <a:schemeClr val="tx1">
                  <a:lumMod val="65000"/>
                  <a:lumOff val="35000"/>
                </a:schemeClr>
              </a:solidFill>
              <a:latin typeface="Helvetica Neue" panose="02000503000000020004" charset="0"/>
              <a:ea typeface="黑体-简" panose="02000000000000000000" charset="-122"/>
            </a:endParaRPr>
          </a:p>
          <a:p>
            <a:pPr lvl="5" algn="l">
              <a:lnSpc>
                <a:spcPct val="20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mn-ea"/>
              </a:rPr>
              <a:t>请求方式：GET</a:t>
            </a:r>
            <a:endParaRPr lang="en-US" altLang="zh-CN" sz="2800" b="0" dirty="0">
              <a:solidFill>
                <a:schemeClr val="tx1">
                  <a:lumMod val="65000"/>
                  <a:lumOff val="35000"/>
                </a:schemeClr>
              </a:solidFill>
              <a:latin typeface="Helvetica Neue" panose="02000503000000020004" charset="0"/>
              <a:ea typeface="黑体-简" panose="02000000000000000000" charset="-122"/>
            </a:endParaRPr>
          </a:p>
          <a:p>
            <a:pPr lvl="5" algn="l">
              <a:lnSpc>
                <a:spcPct val="20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mn-ea"/>
              </a:rPr>
              <a:t>请求地址：</a:t>
            </a:r>
            <a:r>
              <a:rPr lang="en-US" altLang="zh-CN" sz="2800" b="0" dirty="0">
                <a:solidFill>
                  <a:schemeClr val="tx1">
                    <a:lumMod val="65000"/>
                    <a:lumOff val="35000"/>
                  </a:schemeClr>
                </a:solidFill>
                <a:latin typeface="Helvetica Neue" panose="02000503000000020004" charset="0"/>
                <a:ea typeface="黑体-简" panose="02000000000000000000" charset="-122"/>
                <a:sym typeface="+mn-ea"/>
                <a:hlinkClick r:id="rId3"/>
              </a:rPr>
              <a:t>https://east-ms.fit2cloud.com/api/mock/100001/test?test=1</a:t>
            </a:r>
            <a:endParaRPr lang="en-US" altLang="zh-CN" sz="2800" b="0" dirty="0">
              <a:solidFill>
                <a:schemeClr val="tx1">
                  <a:lumMod val="65000"/>
                  <a:lumOff val="35000"/>
                </a:schemeClr>
              </a:solidFill>
              <a:latin typeface="Helvetica Neue" panose="02000503000000020004" charset="0"/>
              <a:ea typeface="黑体-简" panose="02000000000000000000" charset="-122"/>
            </a:endParaRPr>
          </a:p>
          <a:p>
            <a:pPr lvl="5" algn="l">
              <a:lnSpc>
                <a:spcPct val="20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mn-ea"/>
              </a:rPr>
              <a:t>请求参数：无</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p:txBody>
      </p:sp>
      <p:sp>
        <p:nvSpPr>
          <p:cNvPr id="2" name="矩形"/>
          <p:cNvSpPr/>
          <p:nvPr>
            <p:custDataLst>
              <p:tags r:id="rId4"/>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5"/>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实验五</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525520" y="1585278"/>
            <a:ext cx="19467830" cy="2413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5"/>
            </a:pPr>
            <a:r>
              <a:rPr lang="zh-CN" altLang="en-US" sz="4800" dirty="0">
                <a:solidFill>
                  <a:schemeClr val="tx1">
                    <a:lumMod val="65000"/>
                    <a:lumOff val="35000"/>
                  </a:schemeClr>
                </a:solidFill>
                <a:latin typeface="Helvetica Neue" panose="02000503000000020004" charset="0"/>
                <a:ea typeface="黑体-简" panose="02000000000000000000" charset="-122"/>
              </a:rPr>
              <a:t>实验过程</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50000"/>
              </a:lnSpc>
              <a:buFont typeface="+mj-ea"/>
              <a:buAutoNum type="circleNumDbPlain" startAt="5"/>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创建</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SQL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数据集，参考如下</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将实验结果进行</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截图</a:t>
            </a:r>
            <a:r>
              <a:rPr lang="en-US" altLang="zh-CN"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a:t>
            </a:r>
            <a:endPar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实验五</a:t>
            </a:r>
            <a:endParaRPr lang="zh-CN" altLang="en-US" sz="5000" dirty="0">
              <a:solidFill>
                <a:srgbClr val="0C7BE0"/>
              </a:solidFill>
              <a:latin typeface="Helvetica Neue" panose="02000503000000020004" charset="0"/>
              <a:ea typeface="黑体-简" panose="02000000000000000000" charset="-122"/>
            </a:endParaRPr>
          </a:p>
        </p:txBody>
      </p:sp>
      <p:pic>
        <p:nvPicPr>
          <p:cNvPr id="1030" name="Picture 6"/>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3140075" y="3998595"/>
            <a:ext cx="18103850" cy="92475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nvSpPr>
        <p:spPr>
          <a:xfrm>
            <a:off x="-21590" y="0"/>
            <a:ext cx="3239135" cy="255270"/>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3" name="DataEase 功能架构"/>
          <p:cNvSpPr txBox="1"/>
          <p:nvPr/>
        </p:nvSpPr>
        <p:spPr>
          <a:xfrm>
            <a:off x="16510" y="255905"/>
            <a:ext cx="3239135" cy="95567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rPr>
              <a:t>数据源分类</a:t>
            </a:r>
            <a:endParaRPr lang="zh-CN" altLang="en-US" dirty="0">
              <a:solidFill>
                <a:srgbClr val="0C7BE0"/>
              </a:solidFill>
              <a:latin typeface="Helvetica Neue" panose="02000503000000020004" charset="0"/>
              <a:ea typeface="黑体-简" panose="02000000000000000000" charset="-122"/>
            </a:endParaRPr>
          </a:p>
        </p:txBody>
      </p:sp>
      <p:pic>
        <p:nvPicPr>
          <p:cNvPr id="5" name="图片 4"/>
          <p:cNvPicPr>
            <a:picLocks noChangeAspect="1"/>
          </p:cNvPicPr>
          <p:nvPr>
            <p:custDataLst>
              <p:tags r:id="rId1"/>
            </p:custDataLst>
          </p:nvPr>
        </p:nvPicPr>
        <p:blipFill>
          <a:blip r:embed="rId2"/>
          <a:stretch>
            <a:fillRect/>
          </a:stretch>
        </p:blipFill>
        <p:spPr>
          <a:xfrm>
            <a:off x="2286000" y="1651000"/>
            <a:ext cx="7782560" cy="11153775"/>
          </a:xfrm>
          <a:prstGeom prst="rect">
            <a:avLst/>
          </a:prstGeom>
        </p:spPr>
      </p:pic>
      <p:sp>
        <p:nvSpPr>
          <p:cNvPr id="6" name="圆角矩形 5"/>
          <p:cNvSpPr/>
          <p:nvPr/>
        </p:nvSpPr>
        <p:spPr>
          <a:xfrm>
            <a:off x="2286318" y="2628265"/>
            <a:ext cx="7782560" cy="3778885"/>
          </a:xfrm>
          <a:prstGeom prst="roundRect">
            <a:avLst/>
          </a:prstGeom>
          <a:ln w="57150">
            <a:solidFill>
              <a:srgbClr val="0C7BE0"/>
            </a:solidFill>
          </a:ln>
        </p:spPr>
        <p:style>
          <a:lnRef idx="2">
            <a:schemeClr val="accent1"/>
          </a:lnRef>
          <a:fillRef idx="0">
            <a:srgbClr val="FFFFFF"/>
          </a:fillRef>
          <a:effectRef idx="0">
            <a:srgbClr val="FFFFFF"/>
          </a:effectRef>
          <a:fontRef idx="minor">
            <a:schemeClr val="dk1"/>
          </a:fontRef>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8" name="文本框 7"/>
          <p:cNvSpPr txBox="1"/>
          <p:nvPr>
            <p:custDataLst>
              <p:tags r:id="rId3"/>
            </p:custDataLst>
          </p:nvPr>
        </p:nvSpPr>
        <p:spPr>
          <a:xfrm>
            <a:off x="11670030" y="1904365"/>
            <a:ext cx="11213465" cy="2465070"/>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0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OLTP</a:t>
            </a: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(Online Transaction Pro- cessing)数据库，也称</a:t>
            </a:r>
            <a:r>
              <a:rPr kumimoji="0" lang="zh-CN" altLang="en-US" sz="30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交易型数据库</a:t>
            </a: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，是能够提供实时在线处理事务时保证强一致性（ACID）的关系型数据库。事务(Transaction)是操作数据库中数据的操作序列，要求保证ACID，即原子性、 一致性、隔离性、持久性。</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9" name="圆角矩形 8"/>
          <p:cNvSpPr/>
          <p:nvPr>
            <p:custDataLst>
              <p:tags r:id="rId4"/>
            </p:custDataLst>
          </p:nvPr>
        </p:nvSpPr>
        <p:spPr>
          <a:xfrm>
            <a:off x="2276793" y="6539230"/>
            <a:ext cx="7782560" cy="2647950"/>
          </a:xfrm>
          <a:prstGeom prst="roundRect">
            <a:avLst/>
          </a:prstGeom>
          <a:ln w="57150">
            <a:solidFill>
              <a:srgbClr val="0C7BE0"/>
            </a:solidFill>
          </a:ln>
        </p:spPr>
        <p:style>
          <a:lnRef idx="2">
            <a:schemeClr val="accent1"/>
          </a:lnRef>
          <a:fillRef idx="0">
            <a:srgbClr val="FFFFFF"/>
          </a:fillRef>
          <a:effectRef idx="0">
            <a:srgbClr val="FFFFFF"/>
          </a:effectRef>
          <a:fontRef idx="minor">
            <a:schemeClr val="dk1"/>
          </a:fontRef>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1" name="文本框 10"/>
          <p:cNvSpPr txBox="1"/>
          <p:nvPr>
            <p:custDataLst>
              <p:tags r:id="rId5"/>
            </p:custDataLst>
          </p:nvPr>
        </p:nvSpPr>
        <p:spPr>
          <a:xfrm>
            <a:off x="11670030" y="4984115"/>
            <a:ext cx="11213465" cy="1868170"/>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0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OLAP</a:t>
            </a: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(Online Analytical Processing)数据库也称</a:t>
            </a:r>
            <a:r>
              <a:rPr kumimoji="0" lang="zh-CN" altLang="en-US" sz="30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分析型数据库</a:t>
            </a: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，是指一类支持对大规模数据进行较为复杂的联机分析处理的数据库，更关注复杂查询和聚集分析。</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13" name="圆角矩形 12"/>
          <p:cNvSpPr/>
          <p:nvPr>
            <p:custDataLst>
              <p:tags r:id="rId6"/>
            </p:custDataLst>
          </p:nvPr>
        </p:nvSpPr>
        <p:spPr>
          <a:xfrm>
            <a:off x="2276793" y="9319260"/>
            <a:ext cx="7782560" cy="1464310"/>
          </a:xfrm>
          <a:prstGeom prst="roundRect">
            <a:avLst/>
          </a:prstGeom>
          <a:ln w="57150">
            <a:solidFill>
              <a:srgbClr val="0C7BE0"/>
            </a:solidFill>
          </a:ln>
        </p:spPr>
        <p:style>
          <a:lnRef idx="2">
            <a:schemeClr val="accent1"/>
          </a:lnRef>
          <a:fillRef idx="0">
            <a:srgbClr val="FFFFFF"/>
          </a:fillRef>
          <a:effectRef idx="0">
            <a:srgbClr val="FFFFFF"/>
          </a:effectRef>
          <a:fontRef idx="minor">
            <a:schemeClr val="dk1"/>
          </a:fontRef>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5" name="文本框 14"/>
          <p:cNvSpPr txBox="1"/>
          <p:nvPr>
            <p:custDataLst>
              <p:tags r:id="rId7"/>
            </p:custDataLst>
          </p:nvPr>
        </p:nvSpPr>
        <p:spPr>
          <a:xfrm>
            <a:off x="11670030" y="7466965"/>
            <a:ext cx="11213465" cy="2647315"/>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0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数据仓库</a:t>
            </a: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，是为企业所有级别的决策制定过程，提供所有类型数据支持的战略集合。它是单个数据存储，出于分析性报告和决策支持目的而创建。 为需要业务智能的企业，提供指导业务流程改进、监视时间、成本、质量以及控制。</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16" name="文本框 15"/>
          <p:cNvSpPr txBox="1"/>
          <p:nvPr>
            <p:custDataLst>
              <p:tags r:id="rId8"/>
            </p:custDataLst>
          </p:nvPr>
        </p:nvSpPr>
        <p:spPr>
          <a:xfrm>
            <a:off x="11674475" y="10728960"/>
            <a:ext cx="11209020" cy="2464435"/>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0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应用程序编程接口</a:t>
            </a: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（英语：Application Programming Interface，简称：</a:t>
            </a:r>
            <a:r>
              <a:rPr kumimoji="0" lang="zh-CN" altLang="en-US" sz="30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API</a:t>
            </a: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），是一些预先定义的函数，目的是提供应用程序与开发人员基于某软件或硬件得以访问一组例程的能力，而又无需访问源码，或理解内部工作机制的细节。</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17" name="圆角矩形 16"/>
          <p:cNvSpPr/>
          <p:nvPr>
            <p:custDataLst>
              <p:tags r:id="rId9"/>
            </p:custDataLst>
          </p:nvPr>
        </p:nvSpPr>
        <p:spPr>
          <a:xfrm>
            <a:off x="2276793" y="10915650"/>
            <a:ext cx="7782560" cy="1463675"/>
          </a:xfrm>
          <a:prstGeom prst="roundRect">
            <a:avLst/>
          </a:prstGeom>
          <a:ln w="57150">
            <a:solidFill>
              <a:srgbClr val="0C7BE0"/>
            </a:solidFill>
          </a:ln>
        </p:spPr>
        <p:style>
          <a:lnRef idx="2">
            <a:schemeClr val="accent1"/>
          </a:lnRef>
          <a:fillRef idx="0">
            <a:srgbClr val="FFFFFF"/>
          </a:fillRef>
          <a:effectRef idx="0">
            <a:srgbClr val="FFFFFF"/>
          </a:effectRef>
          <a:fontRef idx="minor">
            <a:schemeClr val="dk1"/>
          </a:fontRef>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525520" y="2658746"/>
            <a:ext cx="19467830" cy="7583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5"/>
            </a:pPr>
            <a:r>
              <a:rPr lang="zh-CN" altLang="en-US" sz="4800" dirty="0">
                <a:solidFill>
                  <a:schemeClr val="tx1">
                    <a:lumMod val="65000"/>
                    <a:lumOff val="35000"/>
                  </a:schemeClr>
                </a:solidFill>
                <a:latin typeface="Helvetica Neue" panose="02000503000000020004" charset="0"/>
                <a:ea typeface="黑体-简" panose="02000000000000000000" charset="-122"/>
              </a:rPr>
              <a:t>实验过程</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50000"/>
              </a:lnSpc>
              <a:buFont typeface="+mj-ea"/>
              <a:buAutoNum type="circleNumDbPlain" startAt="5"/>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创建</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SQL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数据集，</a:t>
            </a: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参考</a:t>
            </a:r>
            <a:r>
              <a:rPr lang="en-US" altLang="zh-CN"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SQL </a:t>
            </a: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语句如下：</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914400" lvl="2" indent="0" algn="l">
              <a:lnSpc>
                <a:spcPct val="150000"/>
              </a:lnSpc>
              <a:buFont typeface="+mj-ea"/>
            </a:pP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select </a:t>
            </a:r>
            <a:endPar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914400" lvl="2" indent="0" algn="l">
              <a:lnSpc>
                <a:spcPct val="150000"/>
              </a:lnSpc>
              <a:buFont typeface="+mj-ea"/>
            </a:pP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demo_shop_details.province as 省份, </a:t>
            </a:r>
            <a:endPar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914400" lvl="2" indent="0" algn="l">
              <a:lnSpc>
                <a:spcPct val="150000"/>
              </a:lnSpc>
              <a:buFont typeface="+mj-ea"/>
            </a:pP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demo_shop_details.city as city, </a:t>
            </a:r>
            <a:endPar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914400" lvl="2" indent="0" algn="l">
              <a:lnSpc>
                <a:spcPct val="150000"/>
              </a:lnSpc>
              <a:buFont typeface="+mj-ea"/>
            </a:pP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sum(demo_sale_details.sale_quantity) as 销售量</a:t>
            </a:r>
            <a:endPar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914400" lvl="2" indent="0" algn="l">
              <a:lnSpc>
                <a:spcPct val="150000"/>
              </a:lnSpc>
              <a:buFont typeface="+mj-ea"/>
            </a:pP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from demo_sale_details</a:t>
            </a:r>
            <a:endPar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914400" lvl="2" indent="0" algn="l">
              <a:lnSpc>
                <a:spcPct val="150000"/>
              </a:lnSpc>
              <a:buFont typeface="+mj-ea"/>
            </a:pP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left join demo_shop_details </a:t>
            </a:r>
            <a:endPar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914400" lvl="2" indent="0" algn="l">
              <a:lnSpc>
                <a:spcPct val="150000"/>
              </a:lnSpc>
              <a:buFont typeface="+mj-ea"/>
            </a:pP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on demo_shop_details.number = demo_sale_details.shop_num</a:t>
            </a:r>
            <a:endPar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914400" lvl="2" indent="0" algn="l">
              <a:lnSpc>
                <a:spcPct val="150000"/>
              </a:lnSpc>
              <a:buFont typeface="+mj-ea"/>
            </a:pP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group by demo_shop_details.province, demo_shop_details.city</a:t>
            </a:r>
            <a:endPar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实验五</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525520" y="1585278"/>
            <a:ext cx="19467830" cy="2413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5"/>
            </a:pPr>
            <a:r>
              <a:rPr lang="zh-CN" altLang="en-US" sz="4800" dirty="0">
                <a:solidFill>
                  <a:schemeClr val="tx1">
                    <a:lumMod val="65000"/>
                    <a:lumOff val="35000"/>
                  </a:schemeClr>
                </a:solidFill>
                <a:latin typeface="Helvetica Neue" panose="02000503000000020004" charset="0"/>
                <a:ea typeface="黑体-简" panose="02000000000000000000" charset="-122"/>
              </a:rPr>
              <a:t>实验过程</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50000"/>
              </a:lnSpc>
              <a:buFont typeface="+mj-ea"/>
              <a:buAutoNum type="circleNumDbPlain" startAt="6"/>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根据提供的数据字典创建关联数据集，参考如下</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将实验结果进行</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截图</a:t>
            </a:r>
            <a:r>
              <a:rPr lang="en-US" altLang="zh-CN"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实验五</a:t>
            </a:r>
            <a:endParaRPr lang="zh-CN" altLang="en-US" sz="5000" dirty="0">
              <a:solidFill>
                <a:srgbClr val="0C7BE0"/>
              </a:solidFill>
              <a:latin typeface="Helvetica Neue" panose="02000503000000020004" charset="0"/>
              <a:ea typeface="黑体-简" panose="02000000000000000000" charset="-122"/>
            </a:endParaRPr>
          </a:p>
        </p:txBody>
      </p:sp>
      <p:pic>
        <p:nvPicPr>
          <p:cNvPr id="1034" name="Picture 10"/>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1219518" y="4455160"/>
            <a:ext cx="21944965" cy="82575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288030" y="1041400"/>
            <a:ext cx="19019520" cy="85477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914400" indent="-914400" algn="l">
              <a:lnSpc>
                <a:spcPct val="180000"/>
              </a:lnSpc>
              <a:buFont typeface="+mj-lt"/>
              <a:buAutoNum type="arabicPeriod" startAt="6"/>
            </a:pPr>
            <a:r>
              <a:rPr lang="zh-CN" altLang="en-US" sz="440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实验结果</a:t>
            </a:r>
            <a:endParaRPr kumimoji="0" lang="zh-CN" altLang="en-US" sz="44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提供数据集列表截图。</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提供</a:t>
            </a:r>
            <a:r>
              <a:rPr lang="en-US" altLang="zh-CN"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SQL </a:t>
            </a: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数据集截图。</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提供关联数据集截图。</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实验五</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p:cNvSpPr/>
          <p:nvPr/>
        </p:nvSpPr>
        <p:spPr>
          <a:xfrm>
            <a:off x="-21270" y="13411"/>
            <a:ext cx="2634933" cy="242244"/>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nvSpPr>
        <p:spPr>
          <a:xfrm>
            <a:off x="16828" y="255654"/>
            <a:ext cx="2634932" cy="148170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实训环境</a:t>
            </a:r>
            <a:endParaRPr lang="zh-CN" altLang="en-US" sz="5000" dirty="0">
              <a:solidFill>
                <a:srgbClr val="0C7BE0"/>
              </a:solidFill>
              <a:latin typeface="Helvetica Neue" panose="02000503000000020004" charset="0"/>
              <a:ea typeface="黑体-简" panose="02000000000000000000" charset="-122"/>
            </a:endParaRPr>
          </a:p>
        </p:txBody>
      </p:sp>
      <p:sp>
        <p:nvSpPr>
          <p:cNvPr id="5" name="文本框 4"/>
          <p:cNvSpPr txBox="1"/>
          <p:nvPr/>
        </p:nvSpPr>
        <p:spPr>
          <a:xfrm>
            <a:off x="2964578" y="256788"/>
            <a:ext cx="12123022" cy="7575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4000" b="0" dirty="0">
                <a:latin typeface="Helvetica Neue" panose="02000503000000020004" charset="0"/>
                <a:ea typeface="黑体-简" panose="02000000000000000000" charset="-122"/>
                <a:hlinkClick r:id="rId1"/>
              </a:rPr>
              <a:t>http://student.dataease.fit2cloud.com</a:t>
            </a:r>
            <a:endParaRPr kumimoji="0" lang="en-US" altLang="zh-CN" sz="40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hlinkClick r:id="rId1"/>
            </a:endParaRPr>
          </a:p>
        </p:txBody>
      </p:sp>
      <p:sp>
        <p:nvSpPr>
          <p:cNvPr id="6" name="文本框 5"/>
          <p:cNvSpPr txBox="1"/>
          <p:nvPr/>
        </p:nvSpPr>
        <p:spPr>
          <a:xfrm>
            <a:off x="556895" y="3366453"/>
            <a:ext cx="5162550" cy="1619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用户名：学号</a:t>
            </a:r>
            <a:endParaRPr kumimoji="0" lang="en-US" altLang="zh-CN"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zh-CN" altLang="en-US" sz="3200" b="0" dirty="0">
                <a:latin typeface="Helvetica Neue" panose="02000503000000020004" charset="0"/>
                <a:ea typeface="黑体-简" panose="02000000000000000000" charset="-122"/>
              </a:rPr>
              <a:t>密码：</a:t>
            </a:r>
            <a:r>
              <a:rPr lang="zh-CN" altLang="en-US" sz="3200" b="0" dirty="0">
                <a:latin typeface="Helvetica Neue" panose="02000503000000020004" charset="0"/>
                <a:ea typeface="黑体-简" panose="02000000000000000000" charset="-122"/>
                <a:sym typeface="+mn-ea"/>
              </a:rPr>
              <a:t>DataEase@123456</a:t>
            </a:r>
            <a:endPar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mn-ea"/>
            </a:endParaRPr>
          </a:p>
        </p:txBody>
      </p:sp>
      <p:sp>
        <p:nvSpPr>
          <p:cNvPr id="7" name="文本框 6"/>
          <p:cNvSpPr txBox="1"/>
          <p:nvPr/>
        </p:nvSpPr>
        <p:spPr>
          <a:xfrm>
            <a:off x="556895" y="6569393"/>
            <a:ext cx="5433695" cy="3835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修改密码；</a:t>
            </a:r>
            <a:endParaRPr kumimoji="0" lang="en-US" altLang="zh-CN"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创建数据集文件夹：</a:t>
            </a:r>
            <a:r>
              <a:rPr lang="zh-CN" altLang="en-US" sz="3200" b="0" dirty="0">
                <a:latin typeface="Helvetica Neue" panose="02000503000000020004" charset="0"/>
                <a:ea typeface="黑体-简" panose="02000000000000000000" charset="-122"/>
                <a:sym typeface="+mn-ea"/>
              </a:rPr>
              <a:t>学校简称</a:t>
            </a:r>
            <a:r>
              <a:rPr lang="en-US" altLang="zh-CN" sz="3200" b="0" dirty="0">
                <a:latin typeface="Helvetica Neue" panose="02000503000000020004" charset="0"/>
                <a:ea typeface="黑体-简" panose="02000000000000000000" charset="-122"/>
                <a:sym typeface="+mn-ea"/>
              </a:rPr>
              <a:t>-</a:t>
            </a:r>
            <a:r>
              <a:rPr lang="zh-CN" altLang="en-US" sz="3200" b="0" dirty="0">
                <a:latin typeface="Helvetica Neue" panose="02000503000000020004" charset="0"/>
                <a:ea typeface="黑体-简" panose="02000000000000000000" charset="-122"/>
                <a:sym typeface="+mn-ea"/>
              </a:rPr>
              <a:t>专业名称</a:t>
            </a:r>
            <a:r>
              <a:rPr lang="en-US" altLang="zh-CN" sz="3200" b="0" dirty="0">
                <a:latin typeface="Helvetica Neue" panose="02000503000000020004" charset="0"/>
                <a:ea typeface="黑体-简" panose="02000000000000000000" charset="-122"/>
                <a:sym typeface="+mn-ea"/>
              </a:rPr>
              <a:t>-</a:t>
            </a:r>
            <a:r>
              <a:rPr lang="zh-CN" altLang="en-US" sz="3200" b="0" dirty="0">
                <a:latin typeface="Helvetica Neue" panose="02000503000000020004" charset="0"/>
                <a:ea typeface="黑体-简" panose="02000000000000000000" charset="-122"/>
                <a:sym typeface="+mn-ea"/>
              </a:rPr>
              <a:t>学号</a:t>
            </a: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a:t>
            </a:r>
            <a:endParaRPr kumimoji="0" lang="en-US" altLang="zh-CN"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lang="zh-CN" altLang="en-US" sz="3200" b="0" dirty="0">
                <a:latin typeface="Helvetica Neue" panose="02000503000000020004" charset="0"/>
                <a:ea typeface="黑体-简" panose="02000000000000000000" charset="-122"/>
              </a:rPr>
              <a:t>创建仪表板文件夹：学校简称</a:t>
            </a:r>
            <a:r>
              <a:rPr lang="en-US" altLang="zh-CN" sz="3200" b="0" dirty="0">
                <a:latin typeface="Helvetica Neue" panose="02000503000000020004" charset="0"/>
                <a:ea typeface="黑体-简" panose="02000000000000000000" charset="-122"/>
              </a:rPr>
              <a:t>-</a:t>
            </a:r>
            <a:r>
              <a:rPr lang="zh-CN" altLang="en-US" sz="3200" b="0" dirty="0">
                <a:latin typeface="Helvetica Neue" panose="02000503000000020004" charset="0"/>
                <a:ea typeface="黑体-简" panose="02000000000000000000" charset="-122"/>
              </a:rPr>
              <a:t>专业名称</a:t>
            </a:r>
            <a:r>
              <a:rPr lang="en-US" altLang="zh-CN" sz="3200" b="0" dirty="0">
                <a:latin typeface="Helvetica Neue" panose="02000503000000020004" charset="0"/>
                <a:ea typeface="黑体-简" panose="02000000000000000000" charset="-122"/>
              </a:rPr>
              <a:t>-</a:t>
            </a:r>
            <a:r>
              <a:rPr lang="zh-CN" altLang="en-US" sz="3200" b="0" dirty="0">
                <a:latin typeface="Helvetica Neue" panose="02000503000000020004" charset="0"/>
                <a:ea typeface="黑体-简" panose="02000000000000000000" charset="-122"/>
              </a:rPr>
              <a:t>学号。</a:t>
            </a:r>
            <a:endPar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pic>
        <p:nvPicPr>
          <p:cNvPr id="2" name="图片 1"/>
          <p:cNvPicPr>
            <a:picLocks noChangeAspect="1"/>
          </p:cNvPicPr>
          <p:nvPr>
            <p:custDataLst>
              <p:tags r:id="rId2"/>
            </p:custDataLst>
          </p:nvPr>
        </p:nvPicPr>
        <p:blipFill>
          <a:blip r:embed="rId3"/>
          <a:stretch>
            <a:fillRect/>
          </a:stretch>
        </p:blipFill>
        <p:spPr>
          <a:xfrm>
            <a:off x="6953250" y="2763520"/>
            <a:ext cx="15995650" cy="9126220"/>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PPT封底】DataEase 2023（无文字）-1920X1080.jpg" descr="【PPT封底】DataEase 2023（无文字）-1920X1080.jpg"/>
          <p:cNvPicPr>
            <a:picLocks noChangeAspect="1"/>
          </p:cNvPicPr>
          <p:nvPr>
            <p:custDataLst>
              <p:tags r:id="rId1"/>
            </p:custDataLst>
          </p:nvPr>
        </p:nvPicPr>
        <p:blipFill>
          <a:blip r:embed="rId2"/>
          <a:stretch>
            <a:fillRect/>
          </a:stretch>
        </p:blipFill>
        <p:spPr>
          <a:xfrm>
            <a:off x="0" y="-1"/>
            <a:ext cx="24384000" cy="13716001"/>
          </a:xfrm>
          <a:prstGeom prst="rect">
            <a:avLst/>
          </a:prstGeom>
          <a:ln w="12700">
            <a:miter lim="400000"/>
            <a:headEnd/>
            <a:tailEnd/>
          </a:ln>
        </p:spPr>
      </p:pic>
      <p:sp>
        <p:nvSpPr>
          <p:cNvPr id="594" name="文本框 5"/>
          <p:cNvSpPr txBox="1"/>
          <p:nvPr/>
        </p:nvSpPr>
        <p:spPr>
          <a:xfrm>
            <a:off x="6910070" y="5500370"/>
            <a:ext cx="10564495" cy="2028190"/>
          </a:xfrm>
          <a:prstGeom prst="rect">
            <a:avLst/>
          </a:prstGeom>
          <a:ln w="12700">
            <a:miter lim="400000"/>
          </a:ln>
        </p:spPr>
        <p:txBody>
          <a:bodyPr wrap="square" tIns="91439" bIns="91439">
            <a:spAutoFit/>
          </a:bodyPr>
          <a:lstStyle/>
          <a:p>
            <a:pPr indent="0" algn="ctr" defTabSz="1828800">
              <a:defRPr sz="12000" b="1">
                <a:solidFill>
                  <a:srgbClr val="5E5E5E"/>
                </a:solidFill>
                <a:latin typeface="Trebuchet MS" panose="020B0703020202090204"/>
                <a:ea typeface="Trebuchet MS" panose="020B0703020202090204"/>
                <a:cs typeface="Trebuchet MS" panose="020B0703020202090204"/>
                <a:sym typeface="Trebuchet MS" panose="020B0703020202090204"/>
              </a:defRPr>
            </a:pPr>
            <a:r>
              <a:rPr dirty="0">
                <a:latin typeface="Alibaba PuHuiTi 3.0 55 Regular" pitchFamily="18" charset="-122"/>
                <a:ea typeface="Alibaba PuHuiTi 3.0 55 Regular" pitchFamily="18" charset="-122"/>
                <a:cs typeface="Alibaba PuHuiTi 3.0 55 Regular" pitchFamily="18" charset="-122"/>
              </a:rPr>
              <a:t>THANK YOU</a:t>
            </a:r>
            <a:endParaRPr dirty="0">
              <a:latin typeface="Alibaba PuHuiTi 3.0 55 Regular" pitchFamily="18" charset="-122"/>
              <a:ea typeface="Alibaba PuHuiTi 3.0 55 Regular" pitchFamily="18" charset="-122"/>
              <a:cs typeface="Alibaba PuHuiTi 3.0 55 Regular" pitchFamily="18" charset="-122"/>
            </a:endParaRPr>
          </a:p>
        </p:txBody>
      </p:sp>
      <p:sp>
        <p:nvSpPr>
          <p:cNvPr id="596" name="文本框 13"/>
          <p:cNvSpPr txBox="1"/>
          <p:nvPr/>
        </p:nvSpPr>
        <p:spPr>
          <a:xfrm>
            <a:off x="9336562" y="9430074"/>
            <a:ext cx="4889501" cy="673735"/>
          </a:xfrm>
          <a:prstGeom prst="rect">
            <a:avLst/>
          </a:prstGeom>
          <a:ln w="12700">
            <a:miter lim="400000"/>
          </a:ln>
        </p:spPr>
        <p:txBody>
          <a:bodyPr tIns="91439" bIns="91439">
            <a:spAutoFit/>
          </a:bodyPr>
          <a:lstStyle>
            <a:lvl1pPr indent="0" defTabSz="1828800">
              <a:defRPr sz="3600">
                <a:solidFill>
                  <a:srgbClr val="5E5E5E"/>
                </a:solidFill>
              </a:defRPr>
            </a:lvl1pPr>
          </a:lstStyle>
          <a:p>
            <a:pPr algn="ctr"/>
            <a:r>
              <a:rPr sz="3200" dirty="0">
                <a:latin typeface="Alibaba PuHuiTi 3.0 55 Regular" pitchFamily="18" charset="-122"/>
                <a:ea typeface="Alibaba PuHuiTi 3.0 55 Regular" pitchFamily="18" charset="-122"/>
                <a:cs typeface="Alibaba PuHuiTi 3.0 55 Regular" pitchFamily="18" charset="-122"/>
              </a:rPr>
              <a:t>www.fit2cloud.com</a:t>
            </a:r>
            <a:endParaRPr dirty="0">
              <a:latin typeface="Alibaba PuHuiTi 3.0 55 Regular" pitchFamily="18" charset="-122"/>
              <a:ea typeface="Alibaba PuHuiTi 3.0 55 Regular" pitchFamily="18" charset="-122"/>
              <a:cs typeface="Alibaba PuHuiTi 3.0 55 Regular" pitchFamily="18" charset="-122"/>
            </a:endParaRPr>
          </a:p>
        </p:txBody>
      </p:sp>
      <p:sp>
        <p:nvSpPr>
          <p:cNvPr id="597" name="文本框 13"/>
          <p:cNvSpPr txBox="1"/>
          <p:nvPr/>
        </p:nvSpPr>
        <p:spPr>
          <a:xfrm>
            <a:off x="9972715" y="10110536"/>
            <a:ext cx="3617194" cy="673735"/>
          </a:xfrm>
          <a:prstGeom prst="rect">
            <a:avLst/>
          </a:prstGeom>
          <a:ln w="12700">
            <a:miter lim="400000"/>
          </a:ln>
        </p:spPr>
        <p:txBody>
          <a:bodyPr wrap="square" tIns="91439" bIns="91439">
            <a:spAutoFit/>
          </a:bodyPr>
          <a:lstStyle>
            <a:lvl1pPr indent="0" defTabSz="1828800">
              <a:defRPr sz="3600">
                <a:solidFill>
                  <a:srgbClr val="5E5E5E"/>
                </a:solidFill>
                <a:latin typeface="Helvetica"/>
                <a:ea typeface="Helvetica"/>
                <a:cs typeface="Helvetica"/>
                <a:sym typeface="Helvetica"/>
              </a:defRPr>
            </a:lvl1pPr>
          </a:lstStyle>
          <a:p>
            <a:pPr algn="ctr"/>
            <a:r>
              <a:rPr sz="3200" dirty="0">
                <a:latin typeface="Alibaba PuHuiTi 3.0 55 Regular" pitchFamily="18" charset="-122"/>
                <a:ea typeface="Alibaba PuHuiTi 3.0 55 Regular" pitchFamily="18" charset="-122"/>
                <a:cs typeface="Alibaba PuHuiTi 3.0 55 Regular" pitchFamily="18" charset="-122"/>
              </a:rPr>
              <a:t>400-052-0755</a:t>
            </a:r>
            <a:endParaRPr dirty="0">
              <a:latin typeface="Alibaba PuHuiTi 3.0 55 Regular" pitchFamily="18" charset="-122"/>
              <a:ea typeface="Alibaba PuHuiTi 3.0 55 Regular" pitchFamily="18" charset="-122"/>
              <a:cs typeface="Alibaba PuHuiTi 3.0 55 Regular" pitchFamily="18" charset="-122"/>
            </a:endParaRPr>
          </a:p>
        </p:txBody>
      </p:sp>
      <p:sp>
        <p:nvSpPr>
          <p:cNvPr id="598" name="电话"/>
          <p:cNvSpPr/>
          <p:nvPr/>
        </p:nvSpPr>
        <p:spPr>
          <a:xfrm>
            <a:off x="9580039" y="10193182"/>
            <a:ext cx="508109" cy="508135"/>
          </a:xfrm>
          <a:custGeom>
            <a:avLst/>
            <a:gdLst/>
            <a:ahLst/>
            <a:cxnLst>
              <a:cxn ang="0">
                <a:pos x="wd2" y="hd2"/>
              </a:cxn>
              <a:cxn ang="5400000">
                <a:pos x="wd2" y="hd2"/>
              </a:cxn>
              <a:cxn ang="10800000">
                <a:pos x="wd2" y="hd2"/>
              </a:cxn>
              <a:cxn ang="16200000">
                <a:pos x="wd2" y="hd2"/>
              </a:cxn>
            </a:cxnLst>
            <a:rect l="0" t="0" r="r" b="b"/>
            <a:pathLst>
              <a:path w="21279" h="21372" extrusionOk="0">
                <a:moveTo>
                  <a:pt x="4456" y="0"/>
                </a:moveTo>
                <a:cubicBezTo>
                  <a:pt x="4319" y="3"/>
                  <a:pt x="4182" y="47"/>
                  <a:pt x="4065" y="134"/>
                </a:cubicBezTo>
                <a:lnTo>
                  <a:pt x="2615" y="1212"/>
                </a:lnTo>
                <a:lnTo>
                  <a:pt x="6378" y="6378"/>
                </a:lnTo>
                <a:lnTo>
                  <a:pt x="7829" y="5299"/>
                </a:lnTo>
                <a:cubicBezTo>
                  <a:pt x="8140" y="5067"/>
                  <a:pt x="8206" y="4624"/>
                  <a:pt x="7975" y="4311"/>
                </a:cubicBezTo>
                <a:lnTo>
                  <a:pt x="5072" y="311"/>
                </a:lnTo>
                <a:cubicBezTo>
                  <a:pt x="4920" y="104"/>
                  <a:pt x="4686" y="-4"/>
                  <a:pt x="4456" y="0"/>
                </a:cubicBezTo>
                <a:close/>
                <a:moveTo>
                  <a:pt x="2209" y="1514"/>
                </a:moveTo>
                <a:cubicBezTo>
                  <a:pt x="2209" y="1514"/>
                  <a:pt x="-223" y="3454"/>
                  <a:pt x="16" y="7120"/>
                </a:cubicBezTo>
                <a:cubicBezTo>
                  <a:pt x="16" y="7120"/>
                  <a:pt x="1473" y="11065"/>
                  <a:pt x="5867" y="15478"/>
                </a:cubicBezTo>
                <a:cubicBezTo>
                  <a:pt x="10261" y="19891"/>
                  <a:pt x="14189" y="21356"/>
                  <a:pt x="14189" y="21356"/>
                </a:cubicBezTo>
                <a:cubicBezTo>
                  <a:pt x="17838" y="21596"/>
                  <a:pt x="19772" y="19154"/>
                  <a:pt x="19772" y="19154"/>
                </a:cubicBezTo>
                <a:lnTo>
                  <a:pt x="14628" y="15374"/>
                </a:lnTo>
                <a:cubicBezTo>
                  <a:pt x="13735" y="16397"/>
                  <a:pt x="12393" y="16575"/>
                  <a:pt x="11402" y="15580"/>
                </a:cubicBezTo>
                <a:lnTo>
                  <a:pt x="5767" y="9920"/>
                </a:lnTo>
                <a:cubicBezTo>
                  <a:pt x="4776" y="8925"/>
                  <a:pt x="4954" y="7577"/>
                  <a:pt x="5972" y="6680"/>
                </a:cubicBezTo>
                <a:lnTo>
                  <a:pt x="2209" y="1514"/>
                </a:lnTo>
                <a:close/>
                <a:moveTo>
                  <a:pt x="16463" y="13230"/>
                </a:moveTo>
                <a:cubicBezTo>
                  <a:pt x="16285" y="13257"/>
                  <a:pt x="16117" y="13351"/>
                  <a:pt x="16002" y="13508"/>
                </a:cubicBezTo>
                <a:lnTo>
                  <a:pt x="14929" y="14965"/>
                </a:lnTo>
                <a:lnTo>
                  <a:pt x="20071" y="18746"/>
                </a:lnTo>
                <a:lnTo>
                  <a:pt x="21146" y="17289"/>
                </a:lnTo>
                <a:cubicBezTo>
                  <a:pt x="21377" y="16976"/>
                  <a:pt x="21297" y="16523"/>
                  <a:pt x="20968" y="16278"/>
                </a:cubicBezTo>
                <a:lnTo>
                  <a:pt x="16985" y="13361"/>
                </a:lnTo>
                <a:cubicBezTo>
                  <a:pt x="16829" y="13245"/>
                  <a:pt x="16641" y="13204"/>
                  <a:pt x="16463" y="13230"/>
                </a:cubicBezTo>
                <a:close/>
              </a:path>
            </a:pathLst>
          </a:custGeom>
          <a:solidFill>
            <a:srgbClr val="929292"/>
          </a:solidFill>
          <a:ln w="12700">
            <a:miter lim="400000"/>
          </a:ln>
        </p:spPr>
        <p:txBody>
          <a:bodyPr lIns="71437" tIns="71437" rIns="71437" bIns="71437" anchor="ctr"/>
          <a:lstStyle/>
          <a:p>
            <a:pPr indent="0" algn="ctr">
              <a:defRPr sz="3000" b="1">
                <a:solidFill>
                  <a:srgbClr val="FFFFFF"/>
                </a:solidFill>
                <a:latin typeface="Helvetica"/>
                <a:ea typeface="Helvetica"/>
                <a:cs typeface="Helvetica"/>
                <a:sym typeface="Helvetica"/>
              </a:defRPr>
            </a:pPr>
            <a:endParaRPr dirty="0">
              <a:latin typeface="Alibaba PuHuiTi 3.0 55 Regular" pitchFamily="18" charset="-122"/>
              <a:ea typeface="Alibaba PuHuiTi 3.0 55 Regular" pitchFamily="18" charset="-122"/>
              <a:cs typeface="Alibaba PuHuiTi 3.0 55 Regular" pitchFamily="18" charset="-122"/>
            </a:endParaRPr>
          </a:p>
        </p:txBody>
      </p:sp>
      <p:pic>
        <p:nvPicPr>
          <p:cNvPr id="599" name="图像" descr="图像"/>
          <p:cNvPicPr/>
          <p:nvPr/>
        </p:nvPicPr>
        <p:blipFill>
          <a:blip r:embed="rId3"/>
          <a:stretch>
            <a:fillRect/>
          </a:stretch>
        </p:blipFill>
        <p:spPr>
          <a:xfrm>
            <a:off x="20755382" y="9313286"/>
            <a:ext cx="2643505" cy="2559685"/>
          </a:xfrm>
          <a:prstGeom prst="rect">
            <a:avLst/>
          </a:prstGeom>
          <a:ln w="12700">
            <a:miter lim="400000"/>
            <a:headEnd/>
            <a:tailEnd/>
          </a:ln>
        </p:spPr>
      </p:pic>
      <p:sp>
        <p:nvSpPr>
          <p:cNvPr id="600" name="文本框 15"/>
          <p:cNvSpPr txBox="1"/>
          <p:nvPr/>
        </p:nvSpPr>
        <p:spPr>
          <a:xfrm>
            <a:off x="5287645" y="10839450"/>
            <a:ext cx="11684000" cy="1166495"/>
          </a:xfrm>
          <a:prstGeom prst="rect">
            <a:avLst/>
          </a:prstGeom>
          <a:ln w="12700">
            <a:miter lim="400000"/>
          </a:ln>
        </p:spPr>
        <p:txBody>
          <a:bodyPr wrap="square" tIns="91439" bIns="91439">
            <a:spAutoFit/>
          </a:bodyPr>
          <a:lstStyle/>
          <a:p>
            <a:pPr indent="0" algn="ctr" defTabSz="1828800">
              <a:defRPr sz="3200">
                <a:solidFill>
                  <a:srgbClr val="5E5E5E"/>
                </a:solidFill>
                <a:latin typeface="Helvetica"/>
                <a:ea typeface="Helvetica"/>
                <a:cs typeface="Helvetica"/>
                <a:sym typeface="Helvetica"/>
              </a:defRPr>
            </a:pPr>
            <a:r>
              <a:rPr dirty="0">
                <a:latin typeface="Alibaba PuHuiTi 3.0 55 Regular" pitchFamily="18" charset="-122"/>
                <a:ea typeface="Alibaba PuHuiTi 3.0 55 Regular" pitchFamily="18" charset="-122"/>
                <a:cs typeface="Alibaba PuHuiTi 3.0 55 Regular" pitchFamily="18" charset="-122"/>
              </a:rPr>
              <a:t>    北京 · 上海 · 深圳 · 广州 · 南京 · 杭州 · 苏州 · 武汉</a:t>
            </a:r>
            <a:endParaRPr dirty="0">
              <a:latin typeface="Alibaba PuHuiTi 3.0 55 Regular" pitchFamily="18" charset="-122"/>
              <a:ea typeface="Alibaba PuHuiTi 3.0 55 Regular" pitchFamily="18" charset="-122"/>
              <a:cs typeface="Alibaba PuHuiTi 3.0 55 Regular" pitchFamily="18" charset="-122"/>
            </a:endParaRPr>
          </a:p>
          <a:p>
            <a:pPr indent="0" algn="ctr" defTabSz="1828800">
              <a:defRPr sz="3200">
                <a:solidFill>
                  <a:srgbClr val="5E5E5E"/>
                </a:solidFill>
                <a:latin typeface="Helvetica"/>
                <a:ea typeface="Helvetica"/>
                <a:cs typeface="Helvetica"/>
                <a:sym typeface="Helvetica"/>
              </a:defRPr>
            </a:pPr>
            <a:r>
              <a:rPr dirty="0">
                <a:latin typeface="Alibaba PuHuiTi 3.0 55 Regular" pitchFamily="18" charset="-122"/>
                <a:ea typeface="Alibaba PuHuiTi 3.0 55 Regular" pitchFamily="18" charset="-122"/>
                <a:cs typeface="Alibaba PuHuiTi 3.0 55 Regular" pitchFamily="18" charset="-122"/>
              </a:rPr>
              <a:t>成都 · 西安 · 长沙 · 济南 · 青岛 · 郑州 · 厦门 · 合肥 · 重庆</a:t>
            </a:r>
            <a:endParaRPr dirty="0">
              <a:latin typeface="Alibaba PuHuiTi 3.0 55 Regular" pitchFamily="18" charset="-122"/>
              <a:ea typeface="Alibaba PuHuiTi 3.0 55 Regular" pitchFamily="18" charset="-122"/>
              <a:cs typeface="Alibaba PuHuiTi 3.0 55 Regular" pitchFamily="18" charset="-122"/>
            </a:endParaRPr>
          </a:p>
        </p:txBody>
      </p:sp>
      <p:pic>
        <p:nvPicPr>
          <p:cNvPr id="4" name="图片 3"/>
          <p:cNvPicPr>
            <a:picLocks noChangeAspect="1"/>
          </p:cNvPicPr>
          <p:nvPr/>
        </p:nvPicPr>
        <p:blipFill>
          <a:blip r:embed="rId4"/>
          <a:stretch>
            <a:fillRect/>
          </a:stretch>
        </p:blipFill>
        <p:spPr>
          <a:xfrm>
            <a:off x="17210122" y="9313286"/>
            <a:ext cx="2531110" cy="2559685"/>
          </a:xfrm>
          <a:prstGeom prst="rect">
            <a:avLst/>
          </a:prstGeom>
        </p:spPr>
      </p:pic>
      <p:sp>
        <p:nvSpPr>
          <p:cNvPr id="5" name="文本框 4"/>
          <p:cNvSpPr txBox="1"/>
          <p:nvPr/>
        </p:nvSpPr>
        <p:spPr>
          <a:xfrm>
            <a:off x="17283043" y="11940395"/>
            <a:ext cx="23622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企业</a:t>
            </a:r>
            <a:r>
              <a:rPr kumimoji="0"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版试用</a:t>
            </a: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申请</a:t>
            </a:r>
            <a:endPar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endParaRPr>
          </a:p>
        </p:txBody>
      </p:sp>
      <p:sp>
        <p:nvSpPr>
          <p:cNvPr id="6" name="文本框 5"/>
          <p:cNvSpPr txBox="1"/>
          <p:nvPr/>
        </p:nvSpPr>
        <p:spPr>
          <a:xfrm>
            <a:off x="21192277" y="11941030"/>
            <a:ext cx="17526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关注</a:t>
            </a:r>
            <a:r>
              <a:rPr kumimoji="0" lang="zh-CN" altLang="en-US"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公众号</a:t>
            </a:r>
            <a:endParaRPr kumimoji="0" lang="zh-CN" altLang="en-US"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通过对表的数据进行关联与处理，通过自由组合形成用户自有数据集，供后续进行业务分析与视图制作使用"/>
          <p:cNvSpPr txBox="1"/>
          <p:nvPr/>
        </p:nvSpPr>
        <p:spPr>
          <a:xfrm>
            <a:off x="2318584" y="2141580"/>
            <a:ext cx="19799300" cy="608965"/>
          </a:xfrm>
          <a:prstGeom prst="rect">
            <a:avLst/>
          </a:prstGeom>
          <a:ln w="12700">
            <a:miter lim="400000"/>
          </a:ln>
        </p:spPr>
        <p:txBody>
          <a:bodyPr wrap="none" lIns="50800" tIns="50800" rIns="50800" bIns="50800" anchor="ctr">
            <a:spAutoFit/>
          </a:bodyPr>
          <a:lstStyle>
            <a:lvl1pPr indent="0" algn="ctr" defTabSz="457200">
              <a:defRPr sz="3300">
                <a:solidFill>
                  <a:srgbClr val="929292"/>
                </a:solidFill>
                <a:latin typeface="Helvetica"/>
                <a:ea typeface="Helvetica"/>
                <a:cs typeface="Helvetica"/>
                <a:sym typeface="Helvetica"/>
              </a:defRPr>
            </a:lvl1pPr>
          </a:lstStyle>
          <a:p>
            <a:pPr marL="0" marR="0" lvl="0" indent="0" algn="ctr" defTabSz="457200" rtl="0" eaLnBrk="1" fontAlgn="auto" latinLnBrk="0" hangingPunct="0">
              <a:lnSpc>
                <a:spcPct val="100000"/>
              </a:lnSpc>
              <a:spcBef>
                <a:spcPts val="0"/>
              </a:spcBef>
              <a:spcAft>
                <a:spcPts val="0"/>
              </a:spcAft>
              <a:buClrTx/>
              <a:buSzTx/>
              <a:buFontTx/>
              <a:buNone/>
              <a:defRPr/>
            </a:pPr>
            <a:r>
              <a:rPr kumimoji="0" sz="3300" b="0" i="0" u="none" strike="noStrike" kern="0" cap="none" spc="0" normalizeH="0" baseline="0" noProof="0" dirty="0" err="1">
                <a:ln>
                  <a:noFill/>
                </a:ln>
                <a:solidFill>
                  <a:srgbClr val="929292"/>
                </a:solidFill>
                <a:effectLst/>
                <a:uLnTx/>
                <a:uFillTx/>
                <a:latin typeface="Helvetica Neue" panose="02000503000000020004" charset="0"/>
                <a:ea typeface="黑体-简" panose="02000000000000000000" charset="-122"/>
                <a:sym typeface="Helvetica"/>
              </a:rPr>
              <a:t>通过对表的数据进行关联与处理，通过自由组合形成用户自有数据集，供后续进行业务分析与视图制作使用</a:t>
            </a:r>
            <a:endParaRPr kumimoji="0" sz="3300" b="0" i="0" u="none" strike="noStrike" kern="0" cap="none" spc="0" normalizeH="0" baseline="0" noProof="0" dirty="0" err="1">
              <a:ln>
                <a:noFill/>
              </a:ln>
              <a:solidFill>
                <a:srgbClr val="929292"/>
              </a:solidFill>
              <a:effectLst/>
              <a:uLnTx/>
              <a:uFillTx/>
              <a:latin typeface="Helvetica Neue" panose="02000503000000020004" charset="0"/>
              <a:ea typeface="黑体-简" panose="02000000000000000000" charset="-122"/>
              <a:sym typeface="Helvetica"/>
            </a:endParaRPr>
          </a:p>
        </p:txBody>
      </p:sp>
      <p:sp>
        <p:nvSpPr>
          <p:cNvPr id="402" name="矩形"/>
          <p:cNvSpPr/>
          <p:nvPr/>
        </p:nvSpPr>
        <p:spPr>
          <a:xfrm>
            <a:off x="3406001" y="10309083"/>
            <a:ext cx="4782977" cy="3035301"/>
          </a:xfrm>
          <a:prstGeom prst="rect">
            <a:avLst/>
          </a:prstGeom>
          <a:solidFill>
            <a:srgbClr val="535353">
              <a:alpha val="80000"/>
            </a:srgbClr>
          </a:solidFill>
          <a:ln w="12700">
            <a:miter lim="400000"/>
          </a:ln>
        </p:spPr>
        <p:txBody>
          <a:bodyPr tIns="91439" bIns="91439" anchor="ctr"/>
          <a:lstStyle/>
          <a:p>
            <a:pPr marL="0" marR="0" lvl="0" indent="0" algn="ctr" defTabSz="1828800" rtl="0" eaLnBrk="1" fontAlgn="auto" latinLnBrk="0" hangingPunct="0">
              <a:lnSpc>
                <a:spcPct val="100000"/>
              </a:lnSpc>
              <a:spcBef>
                <a:spcPts val="0"/>
              </a:spcBef>
              <a:spcAft>
                <a:spcPts val="0"/>
              </a:spcAft>
              <a:buClrTx/>
              <a:buSzTx/>
              <a:buFontTx/>
              <a:buNone/>
              <a:defRPr sz="3000" b="1">
                <a:solidFill>
                  <a:srgbClr val="FFFFFF"/>
                </a:solidFill>
                <a:latin typeface="Trebuchet MS" panose="020B0703020202090204"/>
                <a:ea typeface="Trebuchet MS" panose="020B0703020202090204"/>
                <a:cs typeface="Trebuchet MS" panose="020B0703020202090204"/>
                <a:sym typeface="Trebuchet MS" panose="020B0703020202090204"/>
              </a:defRPr>
            </a:pPr>
            <a:endParaRPr kumimoji="0" sz="3000" b="1" i="0" u="none" strike="noStrike" kern="0" cap="none" spc="0" normalizeH="0" baseline="0" noProof="0">
              <a:ln>
                <a:noFill/>
              </a:ln>
              <a:solidFill>
                <a:srgbClr val="FFFFFF"/>
              </a:solidFill>
              <a:effectLst/>
              <a:uLnTx/>
              <a:uFillTx/>
              <a:latin typeface="Trebuchet MS" panose="020B0703020202090204"/>
              <a:sym typeface="Trebuchet MS" panose="020B0703020202090204"/>
            </a:endParaRPr>
          </a:p>
        </p:txBody>
      </p:sp>
      <p:sp>
        <p:nvSpPr>
          <p:cNvPr id="403" name="支持直接抽取表…"/>
          <p:cNvSpPr txBox="1"/>
          <p:nvPr/>
        </p:nvSpPr>
        <p:spPr>
          <a:xfrm>
            <a:off x="3474988" y="10601183"/>
            <a:ext cx="4645003" cy="2397125"/>
          </a:xfrm>
          <a:prstGeom prst="rect">
            <a:avLst/>
          </a:prstGeom>
          <a:ln w="12700">
            <a:miter lim="400000"/>
          </a:ln>
        </p:spPr>
        <p:txBody>
          <a:bodyPr tIns="91439" bIns="91439">
            <a:spAutoFit/>
          </a:bodyPr>
          <a:lstStyle/>
          <a:p>
            <a:pPr marL="444500" marR="0" lvl="0" indent="-444500" algn="just" defTabSz="914400" rtl="0" eaLnBrk="1" fontAlgn="auto" latinLnBrk="0" hangingPunct="0">
              <a:lnSpc>
                <a:spcPct val="120000"/>
              </a:lnSpc>
              <a:spcBef>
                <a:spcPts val="0"/>
              </a:spcBef>
              <a:spcAft>
                <a:spcPts val="0"/>
              </a:spcAft>
              <a:buClrTx/>
              <a:buSzPct val="145000"/>
              <a:buFontTx/>
              <a:buChar char="•"/>
              <a:defRPr sz="3000">
                <a:solidFill>
                  <a:srgbClr val="FFFFFF"/>
                </a:solidFill>
                <a:latin typeface="Trebuchet MS" panose="020B0703020202090204"/>
                <a:ea typeface="Trebuchet MS" panose="020B0703020202090204"/>
                <a:cs typeface="Trebuchet MS" panose="020B0703020202090204"/>
                <a:sym typeface="Trebuchet MS" panose="020B0703020202090204"/>
              </a:defRPr>
            </a:pPr>
            <a:r>
              <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rPr>
              <a:t>支持直接抽取表</a:t>
            </a:r>
            <a:endPar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endParaRPr>
          </a:p>
          <a:p>
            <a:pPr marL="444500" marR="0" lvl="0" indent="-444500" algn="just" defTabSz="914400" rtl="0" eaLnBrk="1" fontAlgn="auto" latinLnBrk="0" hangingPunct="0">
              <a:lnSpc>
                <a:spcPct val="120000"/>
              </a:lnSpc>
              <a:spcBef>
                <a:spcPts val="0"/>
              </a:spcBef>
              <a:spcAft>
                <a:spcPts val="0"/>
              </a:spcAft>
              <a:buClrTx/>
              <a:buSzPct val="145000"/>
              <a:buFontTx/>
              <a:buChar char="•"/>
              <a:defRPr sz="3000">
                <a:solidFill>
                  <a:srgbClr val="FFFFFF"/>
                </a:solidFill>
                <a:latin typeface="Trebuchet MS" panose="020B0703020202090204"/>
                <a:ea typeface="Trebuchet MS" panose="020B0703020202090204"/>
                <a:cs typeface="Trebuchet MS" panose="020B0703020202090204"/>
                <a:sym typeface="Trebuchet MS" panose="020B0703020202090204"/>
              </a:defRPr>
            </a:pPr>
            <a:r>
              <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rPr>
              <a:t>支持立即与定时抽取</a:t>
            </a:r>
            <a:endPar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endParaRPr>
          </a:p>
          <a:p>
            <a:pPr marL="444500" marR="0" lvl="0" indent="-444500" algn="just" defTabSz="914400" rtl="0" eaLnBrk="1" fontAlgn="auto" latinLnBrk="0" hangingPunct="0">
              <a:lnSpc>
                <a:spcPct val="120000"/>
              </a:lnSpc>
              <a:spcBef>
                <a:spcPts val="0"/>
              </a:spcBef>
              <a:spcAft>
                <a:spcPts val="0"/>
              </a:spcAft>
              <a:buClrTx/>
              <a:buSzPct val="145000"/>
              <a:buFontTx/>
              <a:buChar char="•"/>
              <a:defRPr sz="3000">
                <a:solidFill>
                  <a:srgbClr val="FFFFFF"/>
                </a:solidFill>
                <a:latin typeface="Trebuchet MS" panose="020B0703020202090204"/>
                <a:ea typeface="Trebuchet MS" panose="020B0703020202090204"/>
                <a:cs typeface="Trebuchet MS" panose="020B0703020202090204"/>
                <a:sym typeface="Trebuchet MS" panose="020B0703020202090204"/>
              </a:defRPr>
            </a:pPr>
            <a:r>
              <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rPr>
              <a:t>支持全量与增量抽取</a:t>
            </a:r>
            <a:endPar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endParaRPr>
          </a:p>
          <a:p>
            <a:pPr marL="444500" marR="0" lvl="0" indent="-444500" algn="just" defTabSz="914400" rtl="0" eaLnBrk="1" fontAlgn="auto" latinLnBrk="0" hangingPunct="0">
              <a:lnSpc>
                <a:spcPct val="120000"/>
              </a:lnSpc>
              <a:spcBef>
                <a:spcPts val="0"/>
              </a:spcBef>
              <a:spcAft>
                <a:spcPts val="0"/>
              </a:spcAft>
              <a:buClrTx/>
              <a:buSzPct val="145000"/>
              <a:buFontTx/>
              <a:buChar char="•"/>
              <a:defRPr sz="3000">
                <a:solidFill>
                  <a:srgbClr val="FFFFFF"/>
                </a:solidFill>
                <a:latin typeface="Trebuchet MS" panose="020B0703020202090204"/>
                <a:ea typeface="Trebuchet MS" panose="020B0703020202090204"/>
                <a:cs typeface="Trebuchet MS" panose="020B0703020202090204"/>
                <a:sym typeface="Trebuchet MS" panose="020B0703020202090204"/>
              </a:defRPr>
            </a:pPr>
            <a:r>
              <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rPr>
              <a:t>支持字段管理</a:t>
            </a:r>
            <a:endPar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endParaRPr>
          </a:p>
        </p:txBody>
      </p:sp>
      <p:sp>
        <p:nvSpPr>
          <p:cNvPr id="404" name="数据库数据集"/>
          <p:cNvSpPr/>
          <p:nvPr/>
        </p:nvSpPr>
        <p:spPr>
          <a:xfrm>
            <a:off x="3406001" y="8569755"/>
            <a:ext cx="4786205" cy="1739330"/>
          </a:xfrm>
          <a:prstGeom prst="rect">
            <a:avLst/>
          </a:prstGeom>
          <a:solidFill>
            <a:schemeClr val="accent1"/>
          </a:solidFill>
          <a:ln w="12700">
            <a:miter lim="400000"/>
          </a:ln>
        </p:spPr>
        <p:txBody>
          <a:bodyPr tIns="91439" bIns="91439" anchor="ctr"/>
          <a:lstStyle>
            <a:lvl1pPr indent="0" algn="ctr" defTabSz="1828800">
              <a:defRPr sz="36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marL="0" marR="0" lvl="0" indent="0" algn="ctr" defTabSz="1828800" rtl="0" eaLnBrk="1" fontAlgn="auto" latinLnBrk="0" hangingPunct="0">
              <a:lnSpc>
                <a:spcPct val="100000"/>
              </a:lnSpc>
              <a:spcBef>
                <a:spcPts val="0"/>
              </a:spcBef>
              <a:spcAft>
                <a:spcPts val="0"/>
              </a:spcAft>
              <a:buClrTx/>
              <a:buSzTx/>
              <a:buFontTx/>
              <a:buNone/>
              <a:defRPr/>
            </a:pPr>
            <a:r>
              <a:rPr kumimoji="0" sz="3600" b="0" i="0" u="none" strike="noStrike" kern="0" cap="none" spc="0" normalizeH="0" baseline="0" noProof="0" dirty="0" err="1">
                <a:ln>
                  <a:noFill/>
                </a:ln>
                <a:solidFill>
                  <a:srgbClr val="FFFFFF"/>
                </a:solidFill>
                <a:effectLst/>
                <a:uLnTx/>
                <a:uFillTx/>
                <a:latin typeface="Helvetica Neue" panose="02000503000000020004" charset="0"/>
                <a:ea typeface="黑体-简" panose="02000000000000000000" charset="-122"/>
                <a:sym typeface="Trebuchet MS" panose="020B0703020202090204"/>
              </a:rPr>
              <a:t>数据库数据集</a:t>
            </a:r>
            <a:endParaRPr kumimoji="0" sz="3600" b="0" i="0" u="none" strike="noStrike" kern="0" cap="none" spc="0" normalizeH="0" baseline="0" noProof="0" dirty="0" err="1">
              <a:ln>
                <a:noFill/>
              </a:ln>
              <a:solidFill>
                <a:srgbClr val="FFFFFF"/>
              </a:solidFill>
              <a:effectLst/>
              <a:uLnTx/>
              <a:uFillTx/>
              <a:latin typeface="Helvetica Neue" panose="02000503000000020004" charset="0"/>
              <a:ea typeface="黑体-简" panose="02000000000000000000" charset="-122"/>
              <a:sym typeface="Trebuchet MS" panose="020B0703020202090204"/>
            </a:endParaRPr>
          </a:p>
        </p:txBody>
      </p:sp>
      <p:sp>
        <p:nvSpPr>
          <p:cNvPr id="405" name="矩形"/>
          <p:cNvSpPr/>
          <p:nvPr/>
        </p:nvSpPr>
        <p:spPr>
          <a:xfrm>
            <a:off x="10234010" y="10309083"/>
            <a:ext cx="4782978" cy="3035301"/>
          </a:xfrm>
          <a:prstGeom prst="rect">
            <a:avLst/>
          </a:prstGeom>
          <a:solidFill>
            <a:srgbClr val="535353">
              <a:alpha val="80000"/>
            </a:srgbClr>
          </a:solidFill>
          <a:ln w="12700">
            <a:miter lim="400000"/>
          </a:ln>
        </p:spPr>
        <p:txBody>
          <a:bodyPr tIns="91439" bIns="91439" anchor="ctr"/>
          <a:lstStyle/>
          <a:p>
            <a:pPr marL="0" marR="0" lvl="0" indent="0" algn="ctr" defTabSz="1828800" rtl="0" eaLnBrk="1" fontAlgn="auto" latinLnBrk="0" hangingPunct="0">
              <a:lnSpc>
                <a:spcPct val="100000"/>
              </a:lnSpc>
              <a:spcBef>
                <a:spcPts val="0"/>
              </a:spcBef>
              <a:spcAft>
                <a:spcPts val="0"/>
              </a:spcAft>
              <a:buClrTx/>
              <a:buSzTx/>
              <a:buFontTx/>
              <a:buNone/>
              <a:defRPr sz="3000" b="1">
                <a:solidFill>
                  <a:srgbClr val="FFFFFF"/>
                </a:solidFill>
                <a:latin typeface="Trebuchet MS" panose="020B0703020202090204"/>
                <a:ea typeface="Trebuchet MS" panose="020B0703020202090204"/>
                <a:cs typeface="Trebuchet MS" panose="020B0703020202090204"/>
                <a:sym typeface="Trebuchet MS" panose="020B0703020202090204"/>
              </a:defRPr>
            </a:pPr>
            <a:endParaRPr kumimoji="0" sz="3000" b="1" i="0" u="none" strike="noStrike" kern="0" cap="none" spc="0" normalizeH="0" baseline="0" noProof="0">
              <a:ln>
                <a:noFill/>
              </a:ln>
              <a:solidFill>
                <a:srgbClr val="FFFFFF"/>
              </a:solidFill>
              <a:effectLst/>
              <a:uLnTx/>
              <a:uFillTx/>
              <a:latin typeface="Trebuchet MS" panose="020B0703020202090204"/>
              <a:sym typeface="Trebuchet MS" panose="020B0703020202090204"/>
            </a:endParaRPr>
          </a:p>
        </p:txBody>
      </p:sp>
      <p:sp>
        <p:nvSpPr>
          <p:cNvPr id="406" name="SQL 数据集"/>
          <p:cNvSpPr/>
          <p:nvPr/>
        </p:nvSpPr>
        <p:spPr>
          <a:xfrm>
            <a:off x="10234011" y="8569755"/>
            <a:ext cx="4786206" cy="1739330"/>
          </a:xfrm>
          <a:prstGeom prst="rect">
            <a:avLst/>
          </a:prstGeom>
          <a:solidFill>
            <a:schemeClr val="accent1"/>
          </a:solidFill>
          <a:ln w="12700">
            <a:miter lim="400000"/>
          </a:ln>
        </p:spPr>
        <p:txBody>
          <a:bodyPr tIns="91439" bIns="91439" anchor="ctr"/>
          <a:lstStyle>
            <a:lvl1pPr indent="0" algn="ctr" defTabSz="1828800">
              <a:defRPr sz="36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marL="0" marR="0" lvl="0" indent="0" algn="ctr" defTabSz="1828800" rtl="0" eaLnBrk="1" fontAlgn="auto" latinLnBrk="0" hangingPunct="0">
              <a:lnSpc>
                <a:spcPct val="100000"/>
              </a:lnSpc>
              <a:spcBef>
                <a:spcPts val="0"/>
              </a:spcBef>
              <a:spcAft>
                <a:spcPts val="0"/>
              </a:spcAft>
              <a:buClrTx/>
              <a:buSzTx/>
              <a:buFontTx/>
              <a:buNone/>
              <a:defRPr/>
            </a:pPr>
            <a:r>
              <a:rPr kumimoji="0" sz="3600" b="0" i="0" u="none" strike="noStrike" kern="0" cap="none" spc="0" normalizeH="0" baseline="0" noProof="0" dirty="0">
                <a:ln>
                  <a:noFill/>
                </a:ln>
                <a:solidFill>
                  <a:srgbClr val="FFFFFF"/>
                </a:solidFill>
                <a:effectLst/>
                <a:uLnTx/>
                <a:uFillTx/>
                <a:latin typeface="Helvetica Neue" panose="02000503000000020004" charset="0"/>
                <a:ea typeface="黑体-简" panose="02000000000000000000" charset="-122"/>
                <a:sym typeface="Trebuchet MS" panose="020B0703020202090204"/>
              </a:rPr>
              <a:t>SQL 数据集</a:t>
            </a:r>
            <a:endParaRPr kumimoji="0" sz="3600" b="0" i="0" u="none" strike="noStrike" kern="0" cap="none" spc="0" normalizeH="0" baseline="0" noProof="0" dirty="0">
              <a:ln>
                <a:noFill/>
              </a:ln>
              <a:solidFill>
                <a:srgbClr val="FFFFFF"/>
              </a:solidFill>
              <a:effectLst/>
              <a:uLnTx/>
              <a:uFillTx/>
              <a:latin typeface="Helvetica Neue" panose="02000503000000020004" charset="0"/>
              <a:ea typeface="黑体-简" panose="02000000000000000000" charset="-122"/>
              <a:sym typeface="Trebuchet MS" panose="020B0703020202090204"/>
            </a:endParaRPr>
          </a:p>
        </p:txBody>
      </p:sp>
      <p:sp>
        <p:nvSpPr>
          <p:cNvPr id="407" name="矩形"/>
          <p:cNvSpPr/>
          <p:nvPr/>
        </p:nvSpPr>
        <p:spPr>
          <a:xfrm>
            <a:off x="16989804" y="10309083"/>
            <a:ext cx="4782978" cy="3035301"/>
          </a:xfrm>
          <a:prstGeom prst="rect">
            <a:avLst/>
          </a:prstGeom>
          <a:solidFill>
            <a:srgbClr val="535353">
              <a:alpha val="80000"/>
            </a:srgbClr>
          </a:solidFill>
          <a:ln w="12700">
            <a:miter lim="400000"/>
          </a:ln>
        </p:spPr>
        <p:txBody>
          <a:bodyPr tIns="91439" bIns="91439" anchor="ctr"/>
          <a:lstStyle/>
          <a:p>
            <a:pPr marL="0" marR="0" lvl="0" indent="0" algn="ctr" defTabSz="1828800" rtl="0" eaLnBrk="1" fontAlgn="auto" latinLnBrk="0" hangingPunct="0">
              <a:lnSpc>
                <a:spcPct val="100000"/>
              </a:lnSpc>
              <a:spcBef>
                <a:spcPts val="0"/>
              </a:spcBef>
              <a:spcAft>
                <a:spcPts val="0"/>
              </a:spcAft>
              <a:buClrTx/>
              <a:buSzTx/>
              <a:buFontTx/>
              <a:buNone/>
              <a:defRPr sz="3000" b="1">
                <a:solidFill>
                  <a:srgbClr val="FFFFFF"/>
                </a:solidFill>
                <a:latin typeface="Trebuchet MS" panose="020B0703020202090204"/>
                <a:ea typeface="Trebuchet MS" panose="020B0703020202090204"/>
                <a:cs typeface="Trebuchet MS" panose="020B0703020202090204"/>
                <a:sym typeface="Trebuchet MS" panose="020B0703020202090204"/>
              </a:defRPr>
            </a:pPr>
            <a:endParaRPr kumimoji="0" sz="3000" b="1" i="0" u="none" strike="noStrike" kern="0" cap="none" spc="0" normalizeH="0" baseline="0" noProof="0">
              <a:ln>
                <a:noFill/>
              </a:ln>
              <a:solidFill>
                <a:srgbClr val="FFFFFF"/>
              </a:solidFill>
              <a:effectLst/>
              <a:uLnTx/>
              <a:uFillTx/>
              <a:latin typeface="Trebuchet MS" panose="020B0703020202090204"/>
              <a:sym typeface="Trebuchet MS" panose="020B0703020202090204"/>
            </a:endParaRPr>
          </a:p>
        </p:txBody>
      </p:sp>
      <p:sp>
        <p:nvSpPr>
          <p:cNvPr id="408" name="Excel 数据集"/>
          <p:cNvSpPr/>
          <p:nvPr/>
        </p:nvSpPr>
        <p:spPr>
          <a:xfrm>
            <a:off x="16989804" y="8569755"/>
            <a:ext cx="4786206" cy="1739330"/>
          </a:xfrm>
          <a:prstGeom prst="rect">
            <a:avLst/>
          </a:prstGeom>
          <a:solidFill>
            <a:schemeClr val="accent1"/>
          </a:solidFill>
          <a:ln w="12700">
            <a:miter lim="400000"/>
          </a:ln>
        </p:spPr>
        <p:txBody>
          <a:bodyPr tIns="91439" bIns="91439" anchor="ctr"/>
          <a:lstStyle>
            <a:lvl1pPr indent="0" algn="ctr" defTabSz="1828800">
              <a:defRPr sz="36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marL="0" marR="0" lvl="0" indent="0" algn="ctr" defTabSz="1828800" rtl="0" eaLnBrk="1" fontAlgn="auto" latinLnBrk="0" hangingPunct="0">
              <a:lnSpc>
                <a:spcPct val="100000"/>
              </a:lnSpc>
              <a:spcBef>
                <a:spcPts val="0"/>
              </a:spcBef>
              <a:spcAft>
                <a:spcPts val="0"/>
              </a:spcAft>
              <a:buClrTx/>
              <a:buSzTx/>
              <a:buFontTx/>
              <a:buNone/>
              <a:defRPr/>
            </a:pPr>
            <a:r>
              <a:rPr kumimoji="0" sz="3600" b="0" i="0" u="none" strike="noStrike" kern="0" cap="none" spc="0" normalizeH="0" baseline="0" noProof="0" dirty="0">
                <a:ln>
                  <a:noFill/>
                </a:ln>
                <a:solidFill>
                  <a:srgbClr val="FFFFFF"/>
                </a:solidFill>
                <a:effectLst/>
                <a:uLnTx/>
                <a:uFillTx/>
                <a:latin typeface="Helvetica Neue" panose="02000503000000020004" charset="0"/>
                <a:ea typeface="黑体-简" panose="02000000000000000000" charset="-122"/>
                <a:sym typeface="Trebuchet MS" panose="020B0703020202090204"/>
              </a:rPr>
              <a:t>Excel 数据集</a:t>
            </a:r>
            <a:endParaRPr kumimoji="0" sz="3600" b="0" i="0" u="none" strike="noStrike" kern="0" cap="none" spc="0" normalizeH="0" baseline="0" noProof="0" dirty="0">
              <a:ln>
                <a:noFill/>
              </a:ln>
              <a:solidFill>
                <a:srgbClr val="FFFFFF"/>
              </a:solidFill>
              <a:effectLst/>
              <a:uLnTx/>
              <a:uFillTx/>
              <a:latin typeface="Helvetica Neue" panose="02000503000000020004" charset="0"/>
              <a:ea typeface="黑体-简" panose="02000000000000000000" charset="-122"/>
              <a:sym typeface="Trebuchet MS" panose="020B0703020202090204"/>
            </a:endParaRPr>
          </a:p>
        </p:txBody>
      </p:sp>
      <p:sp>
        <p:nvSpPr>
          <p:cNvPr id="409" name="支持直接查询…"/>
          <p:cNvSpPr txBox="1"/>
          <p:nvPr/>
        </p:nvSpPr>
        <p:spPr>
          <a:xfrm>
            <a:off x="10371984" y="10601183"/>
            <a:ext cx="4782978" cy="2397125"/>
          </a:xfrm>
          <a:prstGeom prst="rect">
            <a:avLst/>
          </a:prstGeom>
          <a:ln w="12700">
            <a:miter lim="400000"/>
          </a:ln>
        </p:spPr>
        <p:txBody>
          <a:bodyPr tIns="91439" bIns="91439">
            <a:spAutoFit/>
          </a:bodyPr>
          <a:lstStyle/>
          <a:p>
            <a:pPr marL="444500" marR="0" lvl="0" indent="-444500" algn="just" defTabSz="914400" rtl="0" eaLnBrk="1" fontAlgn="auto" latinLnBrk="0" hangingPunct="0">
              <a:lnSpc>
                <a:spcPct val="120000"/>
              </a:lnSpc>
              <a:spcBef>
                <a:spcPts val="0"/>
              </a:spcBef>
              <a:spcAft>
                <a:spcPts val="0"/>
              </a:spcAft>
              <a:buClrTx/>
              <a:buSzPct val="145000"/>
              <a:buFontTx/>
              <a:buChar char="•"/>
              <a:defRPr sz="3000">
                <a:solidFill>
                  <a:srgbClr val="FFFFFF"/>
                </a:solidFill>
                <a:latin typeface="Trebuchet MS" panose="020B0703020202090204"/>
                <a:ea typeface="Trebuchet MS" panose="020B0703020202090204"/>
                <a:cs typeface="Trebuchet MS" panose="020B0703020202090204"/>
                <a:sym typeface="Trebuchet MS" panose="020B0703020202090204"/>
              </a:defRPr>
            </a:pPr>
            <a:r>
              <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rPr>
              <a:t>支持直接查询</a:t>
            </a:r>
            <a:endPar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endParaRPr>
          </a:p>
          <a:p>
            <a:pPr marL="444500" marR="0" lvl="0" indent="-444500" algn="just" defTabSz="914400" rtl="0" eaLnBrk="1" fontAlgn="auto" latinLnBrk="0" hangingPunct="0">
              <a:lnSpc>
                <a:spcPct val="120000"/>
              </a:lnSpc>
              <a:spcBef>
                <a:spcPts val="0"/>
              </a:spcBef>
              <a:spcAft>
                <a:spcPts val="0"/>
              </a:spcAft>
              <a:buClrTx/>
              <a:buSzPct val="145000"/>
              <a:buFontTx/>
              <a:buChar char="•"/>
              <a:defRPr sz="3000">
                <a:solidFill>
                  <a:srgbClr val="FFFFFF"/>
                </a:solidFill>
                <a:latin typeface="Trebuchet MS" panose="020B0703020202090204"/>
                <a:ea typeface="Trebuchet MS" panose="020B0703020202090204"/>
                <a:cs typeface="Trebuchet MS" panose="020B0703020202090204"/>
                <a:sym typeface="Trebuchet MS" panose="020B0703020202090204"/>
              </a:defRPr>
            </a:pPr>
            <a:r>
              <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rPr>
              <a:t>支持立即与定时同步</a:t>
            </a:r>
            <a:endPar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endParaRPr>
          </a:p>
          <a:p>
            <a:pPr marL="444500" marR="0" lvl="0" indent="-444500" algn="just" defTabSz="914400" rtl="0" eaLnBrk="1" fontAlgn="auto" latinLnBrk="0" hangingPunct="0">
              <a:lnSpc>
                <a:spcPct val="120000"/>
              </a:lnSpc>
              <a:spcBef>
                <a:spcPts val="0"/>
              </a:spcBef>
              <a:spcAft>
                <a:spcPts val="0"/>
              </a:spcAft>
              <a:buClrTx/>
              <a:buSzPct val="145000"/>
              <a:buFontTx/>
              <a:buChar char="•"/>
              <a:defRPr sz="3000">
                <a:solidFill>
                  <a:srgbClr val="FFFFFF"/>
                </a:solidFill>
                <a:latin typeface="Trebuchet MS" panose="020B0703020202090204"/>
                <a:ea typeface="Trebuchet MS" panose="020B0703020202090204"/>
                <a:cs typeface="Trebuchet MS" panose="020B0703020202090204"/>
                <a:sym typeface="Trebuchet MS" panose="020B0703020202090204"/>
              </a:defRPr>
            </a:pPr>
            <a:r>
              <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rPr>
              <a:t>支持全量与增量同步</a:t>
            </a:r>
            <a:endPar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endParaRPr>
          </a:p>
          <a:p>
            <a:pPr marL="444500" marR="0" lvl="0" indent="-444500" algn="just" defTabSz="914400" rtl="0" eaLnBrk="1" fontAlgn="auto" latinLnBrk="0" hangingPunct="0">
              <a:lnSpc>
                <a:spcPct val="120000"/>
              </a:lnSpc>
              <a:spcBef>
                <a:spcPts val="0"/>
              </a:spcBef>
              <a:spcAft>
                <a:spcPts val="0"/>
              </a:spcAft>
              <a:buClrTx/>
              <a:buSzPct val="145000"/>
              <a:buFontTx/>
              <a:buChar char="•"/>
              <a:defRPr sz="3000">
                <a:solidFill>
                  <a:srgbClr val="FFFFFF"/>
                </a:solidFill>
                <a:latin typeface="Trebuchet MS" panose="020B0703020202090204"/>
                <a:ea typeface="Trebuchet MS" panose="020B0703020202090204"/>
                <a:cs typeface="Trebuchet MS" panose="020B0703020202090204"/>
                <a:sym typeface="Trebuchet MS" panose="020B0703020202090204"/>
              </a:defRPr>
            </a:pPr>
            <a:r>
              <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rPr>
              <a:t>支持 SQL 语法自动补全</a:t>
            </a:r>
            <a:endPar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endParaRPr>
          </a:p>
        </p:txBody>
      </p:sp>
      <p:sp>
        <p:nvSpPr>
          <p:cNvPr id="410" name="支持 Excel 数据的替换…"/>
          <p:cNvSpPr txBox="1"/>
          <p:nvPr/>
        </p:nvSpPr>
        <p:spPr>
          <a:xfrm>
            <a:off x="17058791" y="11074894"/>
            <a:ext cx="4507029" cy="1289050"/>
          </a:xfrm>
          <a:prstGeom prst="rect">
            <a:avLst/>
          </a:prstGeom>
          <a:ln w="12700">
            <a:miter lim="400000"/>
          </a:ln>
        </p:spPr>
        <p:txBody>
          <a:bodyPr tIns="91439" bIns="91439">
            <a:spAutoFit/>
          </a:bodyPr>
          <a:lstStyle/>
          <a:p>
            <a:pPr marL="444500" marR="0" lvl="0" indent="-444500" algn="just" defTabSz="914400" rtl="0" eaLnBrk="1" fontAlgn="auto" latinLnBrk="0" hangingPunct="0">
              <a:lnSpc>
                <a:spcPct val="120000"/>
              </a:lnSpc>
              <a:spcBef>
                <a:spcPts val="0"/>
              </a:spcBef>
              <a:spcAft>
                <a:spcPts val="0"/>
              </a:spcAft>
              <a:buClrTx/>
              <a:buSzPct val="145000"/>
              <a:buFontTx/>
              <a:buChar char="•"/>
              <a:defRPr sz="3000">
                <a:solidFill>
                  <a:srgbClr val="FFFFFF"/>
                </a:solidFill>
                <a:latin typeface="Trebuchet MS" panose="020B0703020202090204"/>
                <a:ea typeface="Trebuchet MS" panose="020B0703020202090204"/>
                <a:cs typeface="Trebuchet MS" panose="020B0703020202090204"/>
                <a:sym typeface="Trebuchet MS" panose="020B0703020202090204"/>
              </a:defRPr>
            </a:pPr>
            <a:r>
              <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rPr>
              <a:t>支持 Excel 数据的替换</a:t>
            </a:r>
            <a:endPar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endParaRPr>
          </a:p>
          <a:p>
            <a:pPr marL="444500" marR="0" lvl="0" indent="-444500" algn="just" defTabSz="914400" rtl="0" eaLnBrk="1" fontAlgn="auto" latinLnBrk="0" hangingPunct="0">
              <a:lnSpc>
                <a:spcPct val="120000"/>
              </a:lnSpc>
              <a:spcBef>
                <a:spcPts val="0"/>
              </a:spcBef>
              <a:spcAft>
                <a:spcPts val="0"/>
              </a:spcAft>
              <a:buClrTx/>
              <a:buSzPct val="145000"/>
              <a:buFontTx/>
              <a:buChar char="•"/>
              <a:defRPr sz="3000">
                <a:solidFill>
                  <a:srgbClr val="FFFFFF"/>
                </a:solidFill>
                <a:latin typeface="Trebuchet MS" panose="020B0703020202090204"/>
                <a:ea typeface="Trebuchet MS" panose="020B0703020202090204"/>
                <a:cs typeface="Trebuchet MS" panose="020B0703020202090204"/>
                <a:sym typeface="Trebuchet MS" panose="020B0703020202090204"/>
              </a:defRPr>
            </a:pPr>
            <a:r>
              <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rPr>
              <a:t>支持 Excel 数据的追加</a:t>
            </a:r>
            <a:endParaRPr kumimoji="0" sz="3000" b="0" i="0" u="none" strike="noStrike" kern="0" cap="none" spc="0" normalizeH="0" baseline="0" noProof="0">
              <a:ln>
                <a:noFill/>
              </a:ln>
              <a:solidFill>
                <a:srgbClr val="FFFFFF"/>
              </a:solidFill>
              <a:effectLst/>
              <a:uLnTx/>
              <a:uFillTx/>
              <a:latin typeface="Helvetica Neue" panose="02000503000000020004" charset="0"/>
              <a:ea typeface="黑体-简" panose="02000000000000000000" charset="-122"/>
              <a:sym typeface="Trebuchet MS" panose="020B0703020202090204"/>
            </a:endParaRPr>
          </a:p>
        </p:txBody>
      </p:sp>
      <p:sp>
        <p:nvSpPr>
          <p:cNvPr id="411" name="矩形"/>
          <p:cNvSpPr/>
          <p:nvPr/>
        </p:nvSpPr>
        <p:spPr>
          <a:xfrm>
            <a:off x="1919194" y="8353368"/>
            <a:ext cx="21021684" cy="5167566"/>
          </a:xfrm>
          <a:prstGeom prst="rect">
            <a:avLst/>
          </a:prstGeom>
          <a:ln w="63500">
            <a:solidFill>
              <a:schemeClr val="accent1"/>
            </a:solidFill>
            <a:prstDash val="sysDot"/>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12" name="新建计算函数字段…"/>
          <p:cNvSpPr txBox="1"/>
          <p:nvPr/>
        </p:nvSpPr>
        <p:spPr>
          <a:xfrm>
            <a:off x="15764676" y="3646170"/>
            <a:ext cx="4951596" cy="2951480"/>
          </a:xfrm>
          <a:prstGeom prst="rect">
            <a:avLst/>
          </a:prstGeom>
          <a:ln w="63500">
            <a:solidFill>
              <a:schemeClr val="accent1"/>
            </a:solidFill>
            <a:prstDash val="sysDot"/>
            <a:miter lim="400000"/>
          </a:ln>
        </p:spPr>
        <p:txBody>
          <a:bodyPr tIns="91439" bIns="91439">
            <a:spAutoFit/>
          </a:bodyPr>
          <a:lstStyle/>
          <a:p>
            <a:pPr marL="444500" marR="0" lvl="0" indent="-444500" algn="just" defTabSz="914400" rtl="0" eaLnBrk="1" fontAlgn="auto" latinLnBrk="0" hangingPunct="0">
              <a:lnSpc>
                <a:spcPct val="150000"/>
              </a:lnSpc>
              <a:spcBef>
                <a:spcPts val="0"/>
              </a:spcBef>
              <a:spcAft>
                <a:spcPts val="0"/>
              </a:spcAft>
              <a:buClrTx/>
              <a:buSzPct val="145000"/>
              <a:buFontTx/>
              <a:buChar char="•"/>
              <a:defRPr sz="3000">
                <a:solidFill>
                  <a:srgbClr val="0A7BE0"/>
                </a:solidFill>
                <a:latin typeface="Trebuchet MS" panose="020B0703020202090204"/>
                <a:ea typeface="Trebuchet MS" panose="020B0703020202090204"/>
                <a:cs typeface="Trebuchet MS" panose="020B0703020202090204"/>
                <a:sym typeface="Trebuchet MS" panose="020B0703020202090204"/>
              </a:defRPr>
            </a:pPr>
            <a:r>
              <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703020202090204"/>
              </a:rPr>
              <a:t>新建计算函数字段</a:t>
            </a:r>
            <a:endPar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703020202090204"/>
            </a:endParaRPr>
          </a:p>
          <a:p>
            <a:pPr marL="444500" marR="0" lvl="0" indent="-444500" algn="just" defTabSz="914400" rtl="0" eaLnBrk="1" fontAlgn="auto" latinLnBrk="0" hangingPunct="0">
              <a:lnSpc>
                <a:spcPct val="150000"/>
              </a:lnSpc>
              <a:spcBef>
                <a:spcPts val="0"/>
              </a:spcBef>
              <a:spcAft>
                <a:spcPts val="0"/>
              </a:spcAft>
              <a:buClrTx/>
              <a:buSzPct val="145000"/>
              <a:buFontTx/>
              <a:buChar char="•"/>
              <a:defRPr sz="3000">
                <a:solidFill>
                  <a:srgbClr val="0A7BE0"/>
                </a:solidFill>
                <a:latin typeface="Trebuchet MS" panose="020B0703020202090204"/>
                <a:ea typeface="Trebuchet MS" panose="020B0703020202090204"/>
                <a:cs typeface="Trebuchet MS" panose="020B0703020202090204"/>
                <a:sym typeface="Trebuchet MS" panose="020B0703020202090204"/>
              </a:defRPr>
            </a:pPr>
            <a:r>
              <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703020202090204"/>
              </a:rPr>
              <a:t>维度与指标筛选</a:t>
            </a:r>
            <a:endPar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703020202090204"/>
            </a:endParaRPr>
          </a:p>
          <a:p>
            <a:pPr marL="444500" marR="0" lvl="0" indent="-444500" algn="just" defTabSz="914400" rtl="0" eaLnBrk="1" fontAlgn="auto" latinLnBrk="0" hangingPunct="0">
              <a:lnSpc>
                <a:spcPct val="150000"/>
              </a:lnSpc>
              <a:spcBef>
                <a:spcPts val="0"/>
              </a:spcBef>
              <a:spcAft>
                <a:spcPts val="0"/>
              </a:spcAft>
              <a:buClrTx/>
              <a:buSzPct val="145000"/>
              <a:buFontTx/>
              <a:buChar char="•"/>
              <a:defRPr sz="3000">
                <a:solidFill>
                  <a:srgbClr val="0A7BE0"/>
                </a:solidFill>
                <a:latin typeface="Trebuchet MS" panose="020B0703020202090204"/>
                <a:ea typeface="Trebuchet MS" panose="020B0703020202090204"/>
                <a:cs typeface="Trebuchet MS" panose="020B0703020202090204"/>
                <a:sym typeface="Trebuchet MS" panose="020B0703020202090204"/>
              </a:defRPr>
            </a:pPr>
            <a:r>
              <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703020202090204"/>
              </a:rPr>
              <a:t>字段类型修改与定义</a:t>
            </a:r>
            <a:endPar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703020202090204"/>
            </a:endParaRPr>
          </a:p>
          <a:p>
            <a:pPr marL="444500" marR="0" lvl="0" indent="-444500" algn="just" defTabSz="914400" rtl="0" eaLnBrk="1" fontAlgn="auto" latinLnBrk="0" hangingPunct="0">
              <a:lnSpc>
                <a:spcPct val="150000"/>
              </a:lnSpc>
              <a:spcBef>
                <a:spcPts val="0"/>
              </a:spcBef>
              <a:spcAft>
                <a:spcPts val="0"/>
              </a:spcAft>
              <a:buClrTx/>
              <a:buSzPct val="145000"/>
              <a:buFontTx/>
              <a:buChar char="•"/>
              <a:defRPr sz="3000">
                <a:solidFill>
                  <a:srgbClr val="0A7BE0"/>
                </a:solidFill>
                <a:latin typeface="Trebuchet MS" panose="020B0703020202090204"/>
                <a:ea typeface="Trebuchet MS" panose="020B0703020202090204"/>
                <a:cs typeface="Trebuchet MS" panose="020B0703020202090204"/>
                <a:sym typeface="Trebuchet MS" panose="020B0703020202090204"/>
              </a:defRPr>
            </a:pPr>
            <a:r>
              <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703020202090204"/>
              </a:rPr>
              <a:t>支持字段名称→业务术语</a:t>
            </a:r>
            <a:endPar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703020202090204"/>
            </a:endParaRPr>
          </a:p>
        </p:txBody>
      </p:sp>
      <p:sp>
        <p:nvSpPr>
          <p:cNvPr id="413" name="箭头"/>
          <p:cNvSpPr/>
          <p:nvPr/>
        </p:nvSpPr>
        <p:spPr>
          <a:xfrm rot="16200000">
            <a:off x="17567430" y="6399996"/>
            <a:ext cx="901522" cy="2209743"/>
          </a:xfrm>
          <a:prstGeom prst="rightArrow">
            <a:avLst>
              <a:gd name="adj1" fmla="val 56683"/>
              <a:gd name="adj2" fmla="val 57447"/>
            </a:avLst>
          </a:prstGeom>
          <a:ln w="63500">
            <a:solidFill>
              <a:schemeClr val="accent1"/>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14" name="数据集处理"/>
          <p:cNvSpPr txBox="1"/>
          <p:nvPr/>
        </p:nvSpPr>
        <p:spPr>
          <a:xfrm>
            <a:off x="20255131" y="7113955"/>
            <a:ext cx="3025775" cy="778510"/>
          </a:xfrm>
          <a:prstGeom prst="rect">
            <a:avLst/>
          </a:prstGeom>
          <a:ln w="12700">
            <a:miter lim="400000"/>
          </a:ln>
        </p:spPr>
        <p:txBody>
          <a:bodyPr wrap="none" lIns="50800" tIns="50800" rIns="50800" bIns="50800" anchor="ctr">
            <a:spAutoFit/>
          </a:bodyPr>
          <a:lstStyle>
            <a:lvl1pPr>
              <a:defRPr sz="4400" b="1">
                <a:solidFill>
                  <a:srgbClr val="5E5E5E"/>
                </a:solidFill>
              </a:defRPr>
            </a:lvl1pPr>
          </a:lstStyle>
          <a:p>
            <a:pPr marL="0" marR="0" lvl="0" indent="127000" algn="l" defTabSz="821690" rtl="0" eaLnBrk="1" fontAlgn="auto" latinLnBrk="0" hangingPunct="0">
              <a:lnSpc>
                <a:spcPct val="100000"/>
              </a:lnSpc>
              <a:spcBef>
                <a:spcPts val="0"/>
              </a:spcBef>
              <a:spcAft>
                <a:spcPts val="0"/>
              </a:spcAft>
              <a:buClrTx/>
              <a:buSzTx/>
              <a:buFontTx/>
              <a:buNone/>
              <a:defRPr/>
            </a:pPr>
            <a:r>
              <a:rPr kumimoji="0" sz="4400" b="1" i="0" u="none" strike="noStrike" kern="0" cap="none" spc="0" normalizeH="0" baseline="0" noProof="0">
                <a:ln>
                  <a:noFill/>
                </a:ln>
                <a:solidFill>
                  <a:srgbClr val="5E5E5E"/>
                </a:solidFill>
                <a:effectLst/>
                <a:uLnTx/>
                <a:uFillTx/>
                <a:latin typeface="Helvetica Neue" panose="02000503000000020004" charset="0"/>
                <a:ea typeface="黑体-简" panose="02000000000000000000" charset="-122"/>
                <a:cs typeface="Helvetica Neue" panose="02000503000000020004"/>
                <a:sym typeface="Helvetica Neue" panose="02000503000000020004"/>
              </a:rPr>
              <a:t>数据集处理</a:t>
            </a:r>
            <a:endParaRPr kumimoji="0" sz="4400" b="1" i="0" u="none" strike="noStrike" kern="0" cap="none" spc="0" normalizeH="0" baseline="0" noProof="0">
              <a:ln>
                <a:noFill/>
              </a:ln>
              <a:solidFill>
                <a:srgbClr val="5E5E5E"/>
              </a:solidFill>
              <a:effectLst/>
              <a:uLnTx/>
              <a:uFillTx/>
              <a:latin typeface="Helvetica Neue" panose="02000503000000020004" charset="0"/>
              <a:ea typeface="黑体-简" panose="02000000000000000000" charset="-122"/>
              <a:cs typeface="Helvetica Neue" panose="02000503000000020004"/>
              <a:sym typeface="Helvetica Neue" panose="02000503000000020004"/>
            </a:endParaRPr>
          </a:p>
        </p:txBody>
      </p:sp>
      <p:sp>
        <p:nvSpPr>
          <p:cNvPr id="415" name="箭头"/>
          <p:cNvSpPr/>
          <p:nvPr/>
        </p:nvSpPr>
        <p:spPr>
          <a:xfrm rot="16200000">
            <a:off x="6085496" y="6399996"/>
            <a:ext cx="901523" cy="2209743"/>
          </a:xfrm>
          <a:prstGeom prst="rightArrow">
            <a:avLst>
              <a:gd name="adj1" fmla="val 56683"/>
              <a:gd name="adj2" fmla="val 57447"/>
            </a:avLst>
          </a:prstGeom>
          <a:ln w="63500">
            <a:solidFill>
              <a:schemeClr val="accent1"/>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16" name="数据集关联"/>
          <p:cNvSpPr txBox="1"/>
          <p:nvPr/>
        </p:nvSpPr>
        <p:spPr>
          <a:xfrm>
            <a:off x="1995226" y="7153624"/>
            <a:ext cx="3025775" cy="778510"/>
          </a:xfrm>
          <a:prstGeom prst="rect">
            <a:avLst/>
          </a:prstGeom>
          <a:ln w="12700">
            <a:miter lim="400000"/>
          </a:ln>
        </p:spPr>
        <p:txBody>
          <a:bodyPr wrap="none" lIns="50800" tIns="50800" rIns="50800" bIns="50800" anchor="ctr">
            <a:spAutoFit/>
          </a:bodyPr>
          <a:lstStyle>
            <a:lvl1pPr>
              <a:defRPr sz="4400" b="1">
                <a:solidFill>
                  <a:srgbClr val="5E5E5E"/>
                </a:solidFill>
              </a:defRPr>
            </a:lvl1pPr>
          </a:lstStyle>
          <a:p>
            <a:pPr marL="0" marR="0" lvl="0" indent="127000" algn="l" defTabSz="821690" rtl="0" eaLnBrk="1" fontAlgn="auto" latinLnBrk="0" hangingPunct="0">
              <a:lnSpc>
                <a:spcPct val="100000"/>
              </a:lnSpc>
              <a:spcBef>
                <a:spcPts val="0"/>
              </a:spcBef>
              <a:spcAft>
                <a:spcPts val="0"/>
              </a:spcAft>
              <a:buClrTx/>
              <a:buSzTx/>
              <a:buFontTx/>
              <a:buNone/>
              <a:defRPr/>
            </a:pPr>
            <a:r>
              <a:rPr kumimoji="0" sz="4400" b="1" i="0" u="none" strike="noStrike" kern="0" cap="none" spc="0" normalizeH="0" baseline="0" noProof="0">
                <a:ln>
                  <a:noFill/>
                </a:ln>
                <a:solidFill>
                  <a:srgbClr val="5E5E5E"/>
                </a:solidFill>
                <a:effectLst/>
                <a:uLnTx/>
                <a:uFillTx/>
                <a:latin typeface="Helvetica Neue" panose="02000503000000020004" charset="0"/>
                <a:ea typeface="黑体-简" panose="02000000000000000000" charset="-122"/>
                <a:cs typeface="Helvetica Neue" panose="02000503000000020004"/>
                <a:sym typeface="Helvetica Neue" panose="02000503000000020004"/>
              </a:rPr>
              <a:t>数据集关联</a:t>
            </a:r>
            <a:endParaRPr kumimoji="0" sz="4400" b="1" i="0" u="none" strike="noStrike" kern="0" cap="none" spc="0" normalizeH="0" baseline="0" noProof="0">
              <a:ln>
                <a:noFill/>
              </a:ln>
              <a:solidFill>
                <a:srgbClr val="5E5E5E"/>
              </a:solidFill>
              <a:effectLst/>
              <a:uLnTx/>
              <a:uFillTx/>
              <a:latin typeface="Helvetica Neue" panose="02000503000000020004" charset="0"/>
              <a:ea typeface="黑体-简" panose="02000000000000000000" charset="-122"/>
              <a:cs typeface="Helvetica Neue" panose="02000503000000020004"/>
              <a:sym typeface="Helvetica Neue" panose="02000503000000020004"/>
            </a:endParaRPr>
          </a:p>
        </p:txBody>
      </p:sp>
      <p:sp>
        <p:nvSpPr>
          <p:cNvPr id="417" name="设置数据集关联…"/>
          <p:cNvSpPr txBox="1"/>
          <p:nvPr/>
        </p:nvSpPr>
        <p:spPr>
          <a:xfrm>
            <a:off x="4282743" y="3569970"/>
            <a:ext cx="4507029" cy="3089910"/>
          </a:xfrm>
          <a:prstGeom prst="rect">
            <a:avLst/>
          </a:prstGeom>
          <a:ln w="63500">
            <a:solidFill>
              <a:schemeClr val="accent1"/>
            </a:solidFill>
            <a:prstDash val="sysDot"/>
            <a:miter lim="400000"/>
          </a:ln>
        </p:spPr>
        <p:txBody>
          <a:bodyPr tIns="91439" bIns="91439">
            <a:spAutoFit/>
          </a:bodyPr>
          <a:lstStyle/>
          <a:p>
            <a:pPr marL="0" marR="0" lvl="0" indent="0" algn="ctr" defTabSz="914400" rtl="0" eaLnBrk="1" fontAlgn="auto" latinLnBrk="0" hangingPunct="0">
              <a:lnSpc>
                <a:spcPct val="150000"/>
              </a:lnSpc>
              <a:spcBef>
                <a:spcPts val="0"/>
              </a:spcBef>
              <a:spcAft>
                <a:spcPts val="0"/>
              </a:spcAft>
              <a:buClrTx/>
              <a:buSzTx/>
              <a:buFontTx/>
              <a:buNone/>
              <a:defRPr sz="3600" b="1">
                <a:solidFill>
                  <a:srgbClr val="0A7BE0"/>
                </a:solidFill>
                <a:latin typeface="Trebuchet MS" panose="020B0703020202090204"/>
                <a:ea typeface="Trebuchet MS" panose="020B0703020202090204"/>
                <a:cs typeface="Trebuchet MS" panose="020B0703020202090204"/>
                <a:sym typeface="Trebuchet MS" panose="020B0703020202090204"/>
              </a:defRPr>
            </a:pPr>
            <a:r>
              <a:rPr kumimoji="0" sz="3600" b="1"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703020202090204"/>
              </a:rPr>
              <a:t>设置数据集关联</a:t>
            </a:r>
            <a:endParaRPr kumimoji="0" sz="3600" b="1"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703020202090204"/>
            </a:endParaRPr>
          </a:p>
          <a:p>
            <a:pPr marL="444500" marR="0" lvl="0" indent="-444500" algn="l" defTabSz="914400" rtl="0" eaLnBrk="1" fontAlgn="auto" latinLnBrk="0" hangingPunct="0">
              <a:lnSpc>
                <a:spcPct val="150000"/>
              </a:lnSpc>
              <a:spcBef>
                <a:spcPts val="0"/>
              </a:spcBef>
              <a:spcAft>
                <a:spcPts val="0"/>
              </a:spcAft>
              <a:buClrTx/>
              <a:buSzPct val="145000"/>
              <a:buFontTx/>
              <a:buChar char="•"/>
              <a:defRPr sz="3000">
                <a:solidFill>
                  <a:srgbClr val="0A7BE0"/>
                </a:solidFill>
                <a:latin typeface="Trebuchet MS" panose="020B0703020202090204"/>
                <a:ea typeface="Trebuchet MS" panose="020B0703020202090204"/>
                <a:cs typeface="Trebuchet MS" panose="020B0703020202090204"/>
                <a:sym typeface="Trebuchet MS" panose="020B0703020202090204"/>
              </a:defRPr>
            </a:pPr>
            <a:r>
              <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703020202090204"/>
              </a:rPr>
              <a:t>左连接</a:t>
            </a:r>
            <a:endPar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703020202090204"/>
            </a:endParaRPr>
          </a:p>
          <a:p>
            <a:pPr marL="444500" marR="0" lvl="0" indent="-444500" algn="l" defTabSz="914400" rtl="0" eaLnBrk="1" fontAlgn="auto" latinLnBrk="0" hangingPunct="0">
              <a:lnSpc>
                <a:spcPct val="150000"/>
              </a:lnSpc>
              <a:spcBef>
                <a:spcPts val="0"/>
              </a:spcBef>
              <a:spcAft>
                <a:spcPts val="0"/>
              </a:spcAft>
              <a:buClrTx/>
              <a:buSzPct val="145000"/>
              <a:buFontTx/>
              <a:buChar char="•"/>
              <a:defRPr sz="3000">
                <a:solidFill>
                  <a:srgbClr val="0A7BE0"/>
                </a:solidFill>
                <a:latin typeface="Trebuchet MS" panose="020B0703020202090204"/>
                <a:ea typeface="Trebuchet MS" panose="020B0703020202090204"/>
                <a:cs typeface="Trebuchet MS" panose="020B0703020202090204"/>
                <a:sym typeface="Trebuchet MS" panose="020B0703020202090204"/>
              </a:defRPr>
            </a:pPr>
            <a:r>
              <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703020202090204"/>
              </a:rPr>
              <a:t>右连接</a:t>
            </a:r>
            <a:endPar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703020202090204"/>
            </a:endParaRPr>
          </a:p>
          <a:p>
            <a:pPr marL="444500" marR="0" lvl="0" indent="-444500" algn="l" defTabSz="914400" rtl="0" eaLnBrk="1" fontAlgn="auto" latinLnBrk="0" hangingPunct="0">
              <a:lnSpc>
                <a:spcPct val="150000"/>
              </a:lnSpc>
              <a:spcBef>
                <a:spcPts val="0"/>
              </a:spcBef>
              <a:spcAft>
                <a:spcPts val="0"/>
              </a:spcAft>
              <a:buClrTx/>
              <a:buSzPct val="145000"/>
              <a:buFontTx/>
              <a:buChar char="•"/>
              <a:defRPr sz="3000">
                <a:solidFill>
                  <a:srgbClr val="0A7BE0"/>
                </a:solidFill>
                <a:latin typeface="Trebuchet MS" panose="020B0703020202090204"/>
                <a:ea typeface="Trebuchet MS" panose="020B0703020202090204"/>
                <a:cs typeface="Trebuchet MS" panose="020B0703020202090204"/>
                <a:sym typeface="Trebuchet MS" panose="020B0703020202090204"/>
              </a:defRPr>
            </a:pPr>
            <a:r>
              <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703020202090204"/>
              </a:rPr>
              <a:t>内连接</a:t>
            </a:r>
            <a:endParaRPr kumimoji="0" sz="3000" b="0"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Trebuchet MS" panose="020B0703020202090204"/>
            </a:endParaRPr>
          </a:p>
        </p:txBody>
      </p:sp>
      <p:pic>
        <p:nvPicPr>
          <p:cNvPr id="418" name="自定义.png" descr="自定义.png"/>
          <p:cNvPicPr>
            <a:picLocks noChangeAspect="1"/>
          </p:cNvPicPr>
          <p:nvPr/>
        </p:nvPicPr>
        <p:blipFill>
          <a:blip r:embed="rId1"/>
          <a:stretch>
            <a:fillRect/>
          </a:stretch>
        </p:blipFill>
        <p:spPr>
          <a:xfrm>
            <a:off x="11741985" y="4513257"/>
            <a:ext cx="952501" cy="952501"/>
          </a:xfrm>
          <a:prstGeom prst="rect">
            <a:avLst/>
          </a:prstGeom>
          <a:ln w="12700">
            <a:miter lim="400000"/>
            <a:headEnd/>
            <a:tailEnd/>
          </a:ln>
        </p:spPr>
      </p:pic>
      <p:sp>
        <p:nvSpPr>
          <p:cNvPr id="419" name="文本框 13"/>
          <p:cNvSpPr txBox="1"/>
          <p:nvPr/>
        </p:nvSpPr>
        <p:spPr>
          <a:xfrm>
            <a:off x="10849292" y="5518298"/>
            <a:ext cx="2685415" cy="757555"/>
          </a:xfrm>
          <a:prstGeom prst="rect">
            <a:avLst/>
          </a:prstGeom>
          <a:ln w="12700">
            <a:miter lim="400000"/>
          </a:ln>
        </p:spPr>
        <p:txBody>
          <a:bodyPr wrap="none" lIns="71436" tIns="71436" rIns="71436" bIns="71436" anchor="ctr">
            <a:spAutoFit/>
          </a:bodyPr>
          <a:lstStyle>
            <a:lvl1pPr indent="0" algn="ctr" defTabSz="821055">
              <a:defRPr sz="4000" b="1">
                <a:solidFill>
                  <a:srgbClr val="535353"/>
                </a:solidFill>
                <a:latin typeface="仿宋"/>
                <a:ea typeface="仿宋"/>
                <a:cs typeface="仿宋"/>
                <a:sym typeface="仿宋"/>
              </a:defRPr>
            </a:lvl1pPr>
          </a:lstStyle>
          <a:p>
            <a:pPr marL="0" marR="0" lvl="0" indent="0" algn="ctr" defTabSz="821055" rtl="0" eaLnBrk="1" fontAlgn="auto" latinLnBrk="0" hangingPunct="0">
              <a:lnSpc>
                <a:spcPct val="100000"/>
              </a:lnSpc>
              <a:spcBef>
                <a:spcPts val="0"/>
              </a:spcBef>
              <a:spcAft>
                <a:spcPts val="0"/>
              </a:spcAft>
              <a:buClrTx/>
              <a:buSzTx/>
              <a:buFontTx/>
              <a:buNone/>
              <a:defRPr/>
            </a:pPr>
            <a:r>
              <a:rPr kumimoji="0" sz="4000" b="1" i="0" u="none" strike="noStrike" kern="0" cap="none" spc="0" normalizeH="0" baseline="0" noProof="0">
                <a:ln>
                  <a:noFill/>
                </a:ln>
                <a:solidFill>
                  <a:srgbClr val="535353"/>
                </a:solidFill>
                <a:effectLst/>
                <a:uLnTx/>
                <a:uFillTx/>
                <a:latin typeface="Helvetica Neue" panose="02000503000000020004" charset="0"/>
                <a:ea typeface="黑体-简" panose="02000000000000000000" charset="-122"/>
                <a:sym typeface="仿宋"/>
              </a:rPr>
              <a:t>关联数据集</a:t>
            </a:r>
            <a:endParaRPr kumimoji="0" sz="4000" b="1" i="0" u="none" strike="noStrike" kern="0" cap="none" spc="0" normalizeH="0" baseline="0" noProof="0">
              <a:ln>
                <a:noFill/>
              </a:ln>
              <a:solidFill>
                <a:srgbClr val="535353"/>
              </a:solidFill>
              <a:effectLst/>
              <a:uLnTx/>
              <a:uFillTx/>
              <a:latin typeface="Helvetica Neue" panose="02000503000000020004" charset="0"/>
              <a:ea typeface="黑体-简" panose="02000000000000000000" charset="-122"/>
              <a:sym typeface="仿宋"/>
            </a:endParaRPr>
          </a:p>
        </p:txBody>
      </p:sp>
      <p:sp>
        <p:nvSpPr>
          <p:cNvPr id="420" name="箭头"/>
          <p:cNvSpPr/>
          <p:nvPr/>
        </p:nvSpPr>
        <p:spPr>
          <a:xfrm>
            <a:off x="9071563" y="4906009"/>
            <a:ext cx="1689101" cy="660401"/>
          </a:xfrm>
          <a:prstGeom prst="rightArrow">
            <a:avLst>
              <a:gd name="adj1" fmla="val 40152"/>
              <a:gd name="adj2" fmla="val 75924"/>
            </a:avLst>
          </a:prstGeom>
          <a:ln w="63500">
            <a:solidFill>
              <a:schemeClr val="accent1"/>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 name="矩形"/>
          <p:cNvSpPr/>
          <p:nvPr/>
        </p:nvSpPr>
        <p:spPr>
          <a:xfrm>
            <a:off x="-21273" y="13409"/>
            <a:ext cx="2040573" cy="242246"/>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3" name="DataEase 功能架构"/>
          <p:cNvSpPr txBox="1"/>
          <p:nvPr/>
        </p:nvSpPr>
        <p:spPr>
          <a:xfrm>
            <a:off x="16827" y="255654"/>
            <a:ext cx="2040573" cy="955906"/>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rPr>
              <a:t>数据集</a:t>
            </a:r>
            <a:endParaRPr lang="zh-CN" altLang="en-US"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55403" y="1345781"/>
            <a:ext cx="11863691" cy="11271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200000"/>
              </a:lnSpc>
            </a:pPr>
            <a:r>
              <a:rPr kumimoji="0" lang="zh-CN" altLang="en-US" sz="32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上传 </a:t>
            </a:r>
            <a:r>
              <a:rPr kumimoji="0" lang="en-US" altLang="zh-CN" sz="32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Excel</a:t>
            </a:r>
            <a:r>
              <a:rPr kumimoji="0" lang="zh-CN" altLang="en-US" sz="32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 作为数据集，可对 </a:t>
            </a:r>
            <a:r>
              <a:rPr kumimoji="0" lang="en-US" altLang="zh-CN" sz="32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Excel</a:t>
            </a:r>
            <a:r>
              <a:rPr kumimoji="0" lang="zh-CN" altLang="en-US" sz="32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 数据做追加及替换。</a:t>
            </a:r>
            <a:endParaRPr kumimoji="0" lang="zh-CN" altLang="en-US" sz="32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endParaRPr>
          </a:p>
        </p:txBody>
      </p:sp>
      <p:sp>
        <p:nvSpPr>
          <p:cNvPr id="3" name="文本框 2"/>
          <p:cNvSpPr txBox="1"/>
          <p:nvPr/>
        </p:nvSpPr>
        <p:spPr>
          <a:xfrm>
            <a:off x="15868740" y="2683595"/>
            <a:ext cx="7659857" cy="40201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替换及追加</a:t>
            </a:r>
            <a:endParaRPr kumimoji="0" lang="en-US" altLang="zh-CN" sz="280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zh-CN" altLang="en-US" sz="2800" b="0" dirty="0">
                <a:solidFill>
                  <a:schemeClr val="bg2">
                    <a:lumMod val="25000"/>
                  </a:schemeClr>
                </a:solidFill>
                <a:latin typeface="Helvetica Neue" panose="02000503000000020004" charset="0"/>
                <a:ea typeface="黑体-简" panose="02000000000000000000" charset="-122"/>
              </a:rPr>
              <a:t>追加：在原有的数据基础上做</a:t>
            </a:r>
            <a:r>
              <a:rPr lang="zh-CN" altLang="en-US" sz="2800" b="0" dirty="0">
                <a:solidFill>
                  <a:srgbClr val="FF0000"/>
                </a:solidFill>
                <a:latin typeface="Helvetica Neue" panose="02000503000000020004" charset="0"/>
                <a:ea typeface="黑体-简" panose="02000000000000000000" charset="-122"/>
              </a:rPr>
              <a:t>增量</a:t>
            </a:r>
            <a:r>
              <a:rPr lang="zh-CN" altLang="en-US" sz="2800" b="0" dirty="0">
                <a:solidFill>
                  <a:schemeClr val="bg2">
                    <a:lumMod val="25000"/>
                  </a:schemeClr>
                </a:solidFill>
                <a:latin typeface="Helvetica Neue" panose="02000503000000020004" charset="0"/>
                <a:ea typeface="黑体-简" panose="02000000000000000000" charset="-122"/>
              </a:rPr>
              <a:t>，会做</a:t>
            </a:r>
            <a:r>
              <a:rPr lang="zh-CN" altLang="en-US" sz="2800" b="0" dirty="0">
                <a:solidFill>
                  <a:srgbClr val="FF0000"/>
                </a:solidFill>
                <a:latin typeface="Helvetica Neue" panose="02000503000000020004" charset="0"/>
                <a:ea typeface="黑体-简" panose="02000000000000000000" charset="-122"/>
              </a:rPr>
              <a:t>全字段比对</a:t>
            </a:r>
            <a:r>
              <a:rPr lang="zh-CN" altLang="en-US" sz="2800" b="0" dirty="0">
                <a:solidFill>
                  <a:schemeClr val="bg2">
                    <a:lumMod val="25000"/>
                  </a:schemeClr>
                </a:solidFill>
                <a:latin typeface="Helvetica Neue" panose="02000503000000020004" charset="0"/>
                <a:ea typeface="黑体-简" panose="02000000000000000000" charset="-122"/>
              </a:rPr>
              <a:t>，只要存在不一样的字段值即视为新增数据。</a:t>
            </a:r>
            <a:endParaRPr lang="en-US" altLang="zh-CN" sz="2800" b="0" dirty="0">
              <a:solidFill>
                <a:schemeClr val="bg2">
                  <a:lumMod val="25000"/>
                </a:schemeClr>
              </a:solidFill>
              <a:latin typeface="Helvetica Neue" panose="02000503000000020004" charset="0"/>
              <a:ea typeface="黑体-简" panose="02000000000000000000" charset="-122"/>
            </a:endParaRPr>
          </a:p>
          <a:p>
            <a:pPr marL="0" marR="0" indent="0" algn="l" defTabSz="82169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替换：将原有的数据集替换为新的数据集。原有数据</a:t>
            </a:r>
            <a:r>
              <a:rPr kumimoji="0" lang="zh-CN" altLang="en-US" sz="2800" b="0" i="0" u="none" strike="noStrike" cap="none" spc="0" normalizeH="0" baseline="0" dirty="0">
                <a:ln>
                  <a:noFill/>
                </a:ln>
                <a:solidFill>
                  <a:srgbClr val="FF0000"/>
                </a:solidFill>
                <a:effectLst/>
                <a:uFillTx/>
                <a:latin typeface="Helvetica Neue" panose="02000503000000020004" charset="0"/>
                <a:ea typeface="黑体-简" panose="02000000000000000000" charset="-122"/>
                <a:sym typeface="Helvetica Neue" panose="02000503000000020004"/>
              </a:rPr>
              <a:t>删除不做保留</a:t>
            </a:r>
            <a:r>
              <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rPr>
              <a:t>。</a:t>
            </a:r>
            <a:endParaRPr kumimoji="0" lang="zh-CN" altLang="en-US" sz="2800" b="0" i="0" u="none" strike="noStrike" cap="none" spc="0" normalizeH="0" baseline="0" dirty="0">
              <a:ln>
                <a:noFill/>
              </a:ln>
              <a:solidFill>
                <a:schemeClr val="bg2">
                  <a:lumMod val="25000"/>
                </a:schemeClr>
              </a:solidFill>
              <a:effectLst/>
              <a:uFillTx/>
              <a:latin typeface="Helvetica Neue" panose="02000503000000020004" charset="0"/>
              <a:ea typeface="黑体-简" panose="02000000000000000000" charset="-122"/>
              <a:sym typeface="Helvetica Neue" panose="02000503000000020004"/>
            </a:endParaRPr>
          </a:p>
        </p:txBody>
      </p:sp>
      <p:sp>
        <p:nvSpPr>
          <p:cNvPr id="5" name="矩形"/>
          <p:cNvSpPr/>
          <p:nvPr/>
        </p:nvSpPr>
        <p:spPr>
          <a:xfrm>
            <a:off x="-21273" y="13409"/>
            <a:ext cx="3720437"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7" name="DataEase 功能架构"/>
          <p:cNvSpPr txBox="1"/>
          <p:nvPr/>
        </p:nvSpPr>
        <p:spPr>
          <a:xfrm>
            <a:off x="16827" y="255654"/>
            <a:ext cx="3682337" cy="955906"/>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dirty="0">
                <a:solidFill>
                  <a:srgbClr val="0C7BE0"/>
                </a:solidFill>
                <a:latin typeface="Helvetica Neue" panose="02000503000000020004" charset="0"/>
                <a:ea typeface="黑体-简" panose="02000000000000000000" charset="-122"/>
              </a:rPr>
              <a:t>Excel / CSV</a:t>
            </a:r>
            <a:endParaRPr lang="en-US" altLang="zh-CN" dirty="0">
              <a:solidFill>
                <a:srgbClr val="0C7BE0"/>
              </a:solidFill>
              <a:latin typeface="Helvetica Neue" panose="02000503000000020004" charset="0"/>
              <a:ea typeface="黑体-简" panose="02000000000000000000" charset="-122"/>
            </a:endParaRPr>
          </a:p>
        </p:txBody>
      </p:sp>
      <p:pic>
        <p:nvPicPr>
          <p:cNvPr id="9" name="图片 8"/>
          <p:cNvPicPr>
            <a:picLocks noChangeAspect="1"/>
          </p:cNvPicPr>
          <p:nvPr/>
        </p:nvPicPr>
        <p:blipFill>
          <a:blip r:embed="rId1"/>
          <a:stretch>
            <a:fillRect/>
          </a:stretch>
        </p:blipFill>
        <p:spPr>
          <a:xfrm>
            <a:off x="855403" y="2733662"/>
            <a:ext cx="13020617" cy="5987485"/>
          </a:xfrm>
          <a:prstGeom prst="rect">
            <a:avLst/>
          </a:prstGeom>
        </p:spPr>
      </p:pic>
      <p:pic>
        <p:nvPicPr>
          <p:cNvPr id="10" name="图片 9"/>
          <p:cNvPicPr>
            <a:picLocks noChangeAspect="1"/>
          </p:cNvPicPr>
          <p:nvPr/>
        </p:nvPicPr>
        <p:blipFill>
          <a:blip r:embed="rId2"/>
          <a:stretch>
            <a:fillRect/>
          </a:stretch>
        </p:blipFill>
        <p:spPr>
          <a:xfrm>
            <a:off x="855402" y="9064016"/>
            <a:ext cx="13020617" cy="3976116"/>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955" y="-8255"/>
            <a:ext cx="2509520" cy="1744980"/>
            <a:chOff x="-33" y="-13"/>
            <a:chExt cx="2979" cy="2748"/>
          </a:xfrm>
        </p:grpSpPr>
        <p:sp>
          <p:nvSpPr>
            <p:cNvPr id="2" name="矩形"/>
            <p:cNvSpPr/>
            <p:nvPr>
              <p:custDataLst>
                <p:tags r:id="rId1"/>
              </p:custDataLst>
            </p:nvPr>
          </p:nvSpPr>
          <p:spPr>
            <a:xfrm>
              <a:off x="-33" y="-13"/>
              <a:ext cx="2734"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10" y="403"/>
              <a:ext cx="295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MySQL</a:t>
              </a:r>
              <a:endParaRPr lang="en-US" altLang="zh-CN" sz="5000" dirty="0">
                <a:solidFill>
                  <a:srgbClr val="0C7BE0"/>
                </a:solidFill>
                <a:latin typeface="Helvetica Neue" panose="02000503000000020004" charset="0"/>
                <a:ea typeface="黑体-简" panose="02000000000000000000" charset="-122"/>
              </a:endParaRPr>
            </a:p>
          </p:txBody>
        </p:sp>
      </p:grpSp>
      <p:sp>
        <p:nvSpPr>
          <p:cNvPr id="5" name="文本框 4"/>
          <p:cNvSpPr txBox="1"/>
          <p:nvPr/>
        </p:nvSpPr>
        <p:spPr>
          <a:xfrm>
            <a:off x="1831340" y="2605723"/>
            <a:ext cx="9364345" cy="8503920"/>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MySQL是一个关系型数据库管理系统，由瑞典 MySQL AB 公司开发，属于 Oracle 旗下产品。MySQL是最流行的关系型数据库管理系统之一，在 WEB 应用方面，MySQL是最好的关系数据库管理系统应用软件之一。</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MySQL是一种关系型数据库管理系统，关系数据库将数据保存在不同的表中，而不是将所有数据放在一个大仓库内，这样就增加了速度并提高了灵活性。</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MySQL使用 SQL 语言是用于访问数据库的最常用标准化语言。MySQL 软件采用了双授权政策，分为社区版和商业版，由于其体积小、速度快、总体拥有成本低，尤其是开放源码这一特点，一般</a:t>
            </a:r>
            <a:r>
              <a:rPr kumimoji="0" lang="zh-CN" altLang="en-US" sz="30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中小型和大型网站</a:t>
            </a: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的开发都选择 MySQL</a:t>
            </a:r>
            <a:r>
              <a:rPr kumimoji="0" lang="en-US" altLang="zh-CN"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a:t>
            </a:r>
            <a:r>
              <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作为网站数据库。</a:t>
            </a:r>
            <a:endParaRPr kumimoji="0" lang="zh-CN" altLang="en-US" sz="3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10" name="文本框 9"/>
          <p:cNvSpPr txBox="1"/>
          <p:nvPr>
            <p:custDataLst>
              <p:tags r:id="rId3"/>
            </p:custDataLst>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4" action="ppaction://hlinkfile"/>
              </a:rPr>
              <a:t>MySQL 官网</a:t>
            </a:r>
            <a:endPar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4" action="ppaction://hlinkfile"/>
            </a:endParaRPr>
          </a:p>
        </p:txBody>
      </p:sp>
      <p:pic>
        <p:nvPicPr>
          <p:cNvPr id="8" name="图片 7"/>
          <p:cNvPicPr>
            <a:picLocks noChangeAspect="1"/>
          </p:cNvPicPr>
          <p:nvPr>
            <p:custDataLst>
              <p:tags r:id="rId5"/>
            </p:custDataLst>
          </p:nvPr>
        </p:nvPicPr>
        <p:blipFill>
          <a:blip r:embed="rId6"/>
          <a:stretch>
            <a:fillRect/>
          </a:stretch>
        </p:blipFill>
        <p:spPr>
          <a:xfrm>
            <a:off x="2878455" y="0"/>
            <a:ext cx="1732280" cy="1299210"/>
          </a:xfrm>
          <a:prstGeom prst="rect">
            <a:avLst/>
          </a:prstGeom>
        </p:spPr>
      </p:pic>
      <p:pic>
        <p:nvPicPr>
          <p:cNvPr id="9" name="图片 8"/>
          <p:cNvPicPr>
            <a:picLocks noChangeAspect="1"/>
          </p:cNvPicPr>
          <p:nvPr>
            <p:custDataLst>
              <p:tags r:id="rId7"/>
            </p:custDataLst>
          </p:nvPr>
        </p:nvPicPr>
        <p:blipFill>
          <a:blip r:embed="rId8"/>
          <a:stretch>
            <a:fillRect/>
          </a:stretch>
        </p:blipFill>
        <p:spPr>
          <a:xfrm>
            <a:off x="12555855" y="1008380"/>
            <a:ext cx="9779000" cy="11709400"/>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94209" y="2404867"/>
            <a:ext cx="9722658" cy="6174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主机名</a:t>
            </a:r>
            <a:r>
              <a:rPr lang="en-US" altLang="zh-CN" sz="2800" b="0" dirty="0">
                <a:latin typeface="Helvetica Neue" panose="02000503000000020004" charset="0"/>
                <a:ea typeface="黑体-简" panose="02000000000000000000" charset="-122"/>
              </a:rPr>
              <a:t>/IP</a:t>
            </a:r>
            <a:r>
              <a:rPr lang="zh-CN" altLang="en-US" sz="2800" b="0" dirty="0">
                <a:latin typeface="Helvetica Neue" panose="02000503000000020004" charset="0"/>
                <a:ea typeface="黑体-简" panose="02000000000000000000" charset="-122"/>
              </a:rPr>
              <a:t>地址</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数据库名称</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用户名</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密码</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额外的</a:t>
            </a:r>
            <a:r>
              <a:rPr lang="en-US" altLang="zh-CN" sz="2800" b="0" dirty="0">
                <a:latin typeface="Helvetica Neue" panose="02000503000000020004" charset="0"/>
                <a:ea typeface="黑体-简" panose="02000000000000000000" charset="-122"/>
              </a:rPr>
              <a:t>JDBC</a:t>
            </a:r>
            <a:r>
              <a:rPr lang="zh-CN" altLang="en-US" sz="2800" b="0" dirty="0">
                <a:latin typeface="Helvetica Neue" panose="02000503000000020004" charset="0"/>
                <a:ea typeface="黑体-简" panose="02000000000000000000" charset="-122"/>
              </a:rPr>
              <a:t>字符串</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端口</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高级设置</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2" name="矩形"/>
          <p:cNvSpPr/>
          <p:nvPr/>
        </p:nvSpPr>
        <p:spPr>
          <a:xfrm>
            <a:off x="-21274" y="13409"/>
            <a:ext cx="6754583"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3" name="DataEase 功能架构"/>
          <p:cNvSpPr txBox="1"/>
          <p:nvPr/>
        </p:nvSpPr>
        <p:spPr>
          <a:xfrm>
            <a:off x="16827" y="255654"/>
            <a:ext cx="6965864" cy="866564"/>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rPr>
              <a:t>数据源 </a:t>
            </a:r>
            <a:r>
              <a:rPr lang="en-US" altLang="zh-CN" dirty="0">
                <a:solidFill>
                  <a:srgbClr val="0C7BE0"/>
                </a:solidFill>
                <a:latin typeface="Helvetica Neue" panose="02000503000000020004" charset="0"/>
                <a:ea typeface="黑体-简" panose="02000000000000000000" charset="-122"/>
              </a:rPr>
              <a:t>-</a:t>
            </a:r>
            <a:r>
              <a:rPr lang="zh-CN" altLang="en-US" dirty="0">
                <a:solidFill>
                  <a:srgbClr val="0C7BE0"/>
                </a:solidFill>
                <a:latin typeface="Helvetica Neue" panose="02000503000000020004" charset="0"/>
                <a:ea typeface="黑体-简" panose="02000000000000000000" charset="-122"/>
              </a:rPr>
              <a:t> </a:t>
            </a:r>
            <a:r>
              <a:rPr lang="en-US" altLang="zh-CN" dirty="0">
                <a:solidFill>
                  <a:srgbClr val="0C7BE0"/>
                </a:solidFill>
                <a:latin typeface="Helvetica Neue" panose="02000503000000020004" charset="0"/>
                <a:ea typeface="黑体-简" panose="02000000000000000000" charset="-122"/>
              </a:rPr>
              <a:t>MySQL</a:t>
            </a:r>
            <a:r>
              <a:rPr lang="zh-CN" altLang="en-US" dirty="0">
                <a:solidFill>
                  <a:srgbClr val="0C7BE0"/>
                </a:solidFill>
                <a:latin typeface="Helvetica Neue" panose="02000503000000020004" charset="0"/>
                <a:ea typeface="黑体-简" panose="02000000000000000000" charset="-122"/>
              </a:rPr>
              <a:t> 数据源</a:t>
            </a:r>
            <a:endParaRPr dirty="0">
              <a:solidFill>
                <a:srgbClr val="0C7BE0"/>
              </a:solidFill>
              <a:latin typeface="Helvetica Neue" panose="02000503000000020004" charset="0"/>
              <a:ea typeface="黑体-简" panose="02000000000000000000" charset="-122"/>
            </a:endParaRPr>
          </a:p>
        </p:txBody>
      </p:sp>
      <p:pic>
        <p:nvPicPr>
          <p:cNvPr id="7" name="图片 6"/>
          <p:cNvPicPr>
            <a:picLocks noChangeAspect="1"/>
          </p:cNvPicPr>
          <p:nvPr/>
        </p:nvPicPr>
        <p:blipFill>
          <a:blip r:embed="rId1"/>
          <a:stretch>
            <a:fillRect/>
          </a:stretch>
        </p:blipFill>
        <p:spPr>
          <a:xfrm>
            <a:off x="5955538" y="2403892"/>
            <a:ext cx="17045716" cy="9586035"/>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94209" y="2404867"/>
            <a:ext cx="9722658" cy="6174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主机名</a:t>
            </a:r>
            <a:r>
              <a:rPr lang="en-US" altLang="zh-CN" sz="2800" b="0" dirty="0">
                <a:latin typeface="Helvetica Neue" panose="02000503000000020004" charset="0"/>
                <a:ea typeface="黑体-简" panose="02000000000000000000" charset="-122"/>
              </a:rPr>
              <a:t>/IP</a:t>
            </a:r>
            <a:r>
              <a:rPr lang="zh-CN" altLang="en-US" sz="2800" b="0" dirty="0">
                <a:latin typeface="Helvetica Neue" panose="02000503000000020004" charset="0"/>
                <a:ea typeface="黑体-简" panose="02000000000000000000" charset="-122"/>
              </a:rPr>
              <a:t>地址：10.206.0.11</a:t>
            </a:r>
            <a:endParaRPr lang="zh-CN" altLang="en-US"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数据库名称：</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class_demo</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用户名：</a:t>
            </a:r>
            <a:r>
              <a:rPr lang="en-US" altLang="zh-CN" sz="2800" b="0" dirty="0">
                <a:latin typeface="Helvetica Neue" panose="02000503000000020004" charset="0"/>
                <a:ea typeface="黑体-简" panose="02000000000000000000" charset="-122"/>
              </a:rPr>
              <a:t>root</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密码：Password123@mysql</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额外的</a:t>
            </a:r>
            <a:r>
              <a:rPr lang="en-US" altLang="zh-CN" sz="2800" b="0" dirty="0">
                <a:latin typeface="Helvetica Neue" panose="02000503000000020004" charset="0"/>
                <a:ea typeface="黑体-简" panose="02000000000000000000" charset="-122"/>
              </a:rPr>
              <a:t>JDBC</a:t>
            </a:r>
            <a:r>
              <a:rPr lang="zh-CN" altLang="en-US" sz="2800" b="0" dirty="0">
                <a:latin typeface="Helvetica Neue" panose="02000503000000020004" charset="0"/>
                <a:ea typeface="黑体-简" panose="02000000000000000000" charset="-122"/>
              </a:rPr>
              <a:t>字符串（无需调整）</a:t>
            </a:r>
            <a:endParaRPr lang="en-US" altLang="zh-CN" sz="2800" b="0" dirty="0">
              <a:latin typeface="Helvetica Neue" panose="02000503000000020004" charset="0"/>
              <a:ea typeface="黑体-简" panose="02000000000000000000"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端口：</a:t>
            </a:r>
            <a:r>
              <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3306</a:t>
            </a:r>
            <a:endParaRPr kumimoji="0" lang="en-US" altLang="zh-CN"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Helvetica Neue" panose="02000503000000020004" charset="0"/>
                <a:ea typeface="黑体-简" panose="02000000000000000000" charset="-122"/>
              </a:rPr>
              <a:t>高级设置（无需调整）</a:t>
            </a:r>
            <a:endParaRPr kumimoji="0" lang="zh-CN" altLang="en-US" sz="28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p:txBody>
      </p:sp>
      <p:sp>
        <p:nvSpPr>
          <p:cNvPr id="2" name="矩形"/>
          <p:cNvSpPr/>
          <p:nvPr/>
        </p:nvSpPr>
        <p:spPr>
          <a:xfrm>
            <a:off x="-21274" y="13409"/>
            <a:ext cx="6754583" cy="242245"/>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3" name="DataEase 功能架构"/>
          <p:cNvSpPr txBox="1"/>
          <p:nvPr/>
        </p:nvSpPr>
        <p:spPr>
          <a:xfrm>
            <a:off x="16827" y="255654"/>
            <a:ext cx="6965864" cy="866564"/>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rPr>
              <a:t>MySQL </a:t>
            </a:r>
            <a:r>
              <a:rPr lang="zh-CN" altLang="en-US" dirty="0">
                <a:solidFill>
                  <a:srgbClr val="0C7BE0"/>
                </a:solidFill>
                <a:latin typeface="Helvetica Neue" panose="02000503000000020004" charset="0"/>
                <a:ea typeface="黑体-简" panose="02000000000000000000" charset="-122"/>
                <a:sym typeface="+mn-ea"/>
              </a:rPr>
              <a:t>数据源连接信息</a:t>
            </a:r>
            <a:endParaRPr lang="zh-CN" altLang="en-US" dirty="0">
              <a:solidFill>
                <a:srgbClr val="FF0000"/>
              </a:solidFill>
              <a:latin typeface="Helvetica Neue" panose="02000503000000020004" charset="0"/>
              <a:ea typeface="黑体-简" panose="02000000000000000000" charset="-122"/>
            </a:endParaRPr>
          </a:p>
        </p:txBody>
      </p:sp>
      <p:pic>
        <p:nvPicPr>
          <p:cNvPr id="7" name="图片 6"/>
          <p:cNvPicPr>
            <a:picLocks noChangeAspect="1"/>
          </p:cNvPicPr>
          <p:nvPr/>
        </p:nvPicPr>
        <p:blipFill>
          <a:blip r:embed="rId1"/>
          <a:stretch>
            <a:fillRect/>
          </a:stretch>
        </p:blipFill>
        <p:spPr>
          <a:xfrm>
            <a:off x="7874635" y="2466975"/>
            <a:ext cx="15126970" cy="8507095"/>
          </a:xfrm>
          <a:prstGeom prst="rect">
            <a:avLst/>
          </a:prstGeom>
        </p:spPr>
      </p:pic>
    </p:spTree>
  </p:cSld>
  <p:clrMapOvr>
    <a:masterClrMapping/>
  </p:clrMapOvr>
  <p:transition spd="med"/>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stStyle>
      <a:style>
        <a:lnRef idx="2">
          <a:schemeClr val="accent1"/>
        </a:lnRef>
        <a:fillRef idx="0">
          <a:srgbClr val="FFFFFF"/>
        </a:fillRef>
        <a:effectRef idx="0">
          <a:srgbClr val="FFFFFF"/>
        </a:effectRef>
        <a:fontRef idx="minor">
          <a:schemeClr val="dk1"/>
        </a:fontRef>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6826</Words>
  <Application>WPS 文字</Application>
  <PresentationFormat>自定义</PresentationFormat>
  <Paragraphs>491</Paragraphs>
  <Slides>44</Slides>
  <Notes>11</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44</vt:i4>
      </vt:variant>
    </vt:vector>
  </HeadingPairs>
  <TitlesOfParts>
    <vt:vector size="68" baseType="lpstr">
      <vt:lpstr>Arial</vt:lpstr>
      <vt:lpstr>宋体</vt:lpstr>
      <vt:lpstr>Wingdings</vt:lpstr>
      <vt:lpstr>Helvetica Neue</vt:lpstr>
      <vt:lpstr>Helvetica Neue Medium</vt:lpstr>
      <vt:lpstr>Helvetica Neue Light</vt:lpstr>
      <vt:lpstr>Helvetica Neue Thin</vt:lpstr>
      <vt:lpstr>Helvetica Light</vt:lpstr>
      <vt:lpstr>Helvetica Neue</vt:lpstr>
      <vt:lpstr>黑体-简</vt:lpstr>
      <vt:lpstr>Trebuchet MS</vt:lpstr>
      <vt:lpstr>Calibri</vt:lpstr>
      <vt:lpstr>Helvetica</vt:lpstr>
      <vt:lpstr>仿宋</vt:lpstr>
      <vt:lpstr>方正仿宋_GBK</vt:lpstr>
      <vt:lpstr>宋体</vt:lpstr>
      <vt:lpstr>汉仪书宋二KW</vt:lpstr>
      <vt:lpstr>微软雅黑</vt:lpstr>
      <vt:lpstr>汉仪旗黑</vt:lpstr>
      <vt:lpstr>Arial Unicode MS</vt:lpstr>
      <vt:lpstr>PingFang SC</vt:lpstr>
      <vt:lpstr>Alibaba PuHuiTi 3.0 55 Regular</vt:lpstr>
      <vt:lpstr>苹方-简</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看啥子啊</cp:lastModifiedBy>
  <cp:revision>724</cp:revision>
  <dcterms:created xsi:type="dcterms:W3CDTF">2024-02-29T05:31:30Z</dcterms:created>
  <dcterms:modified xsi:type="dcterms:W3CDTF">2024-02-29T05:31:30Z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EC6B2E76998769DC2A4EB76594EB5AFE_42</vt:lpwstr>
  </property>
  <property fmtid="{D5CDD505-2E9C-101B-9397-08002B2CF9AE}" pid="3" name="KSOProductBuildVer">
    <vt:lpwstr>2052-6.4.0.8550</vt:lpwstr>
  </property>
</Properties>
</file>